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468" r:id="rId2"/>
    <p:sldId id="256" r:id="rId3"/>
    <p:sldId id="459" r:id="rId4"/>
    <p:sldId id="460" r:id="rId5"/>
    <p:sldId id="461" r:id="rId6"/>
    <p:sldId id="258" r:id="rId7"/>
    <p:sldId id="385" r:id="rId8"/>
    <p:sldId id="458" r:id="rId9"/>
    <p:sldId id="457" r:id="rId10"/>
    <p:sldId id="411" r:id="rId11"/>
    <p:sldId id="410" r:id="rId12"/>
    <p:sldId id="412" r:id="rId13"/>
    <p:sldId id="377" r:id="rId14"/>
    <p:sldId id="378" r:id="rId15"/>
    <p:sldId id="380" r:id="rId16"/>
    <p:sldId id="456" r:id="rId17"/>
    <p:sldId id="382" r:id="rId18"/>
    <p:sldId id="464" r:id="rId19"/>
    <p:sldId id="465" r:id="rId20"/>
    <p:sldId id="469" r:id="rId21"/>
    <p:sldId id="466" r:id="rId22"/>
    <p:sldId id="415" r:id="rId23"/>
    <p:sldId id="455" r:id="rId24"/>
    <p:sldId id="470" r:id="rId25"/>
    <p:sldId id="471" r:id="rId26"/>
  </p:sldIdLst>
  <p:sldSz cx="9906000" cy="6858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userDrawn="1">
          <p15:clr>
            <a:srgbClr val="A4A3A4"/>
          </p15:clr>
        </p15:guide>
        <p15:guide id="2" pos="6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howGuides="1">
      <p:cViewPr varScale="1">
        <p:scale>
          <a:sx n="126" d="100"/>
          <a:sy n="126" d="100"/>
        </p:scale>
        <p:origin x="1509" y="72"/>
      </p:cViewPr>
      <p:guideLst>
        <p:guide orient="horz" pos="391"/>
        <p:guide pos="648"/>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179D36-F29A-4BB4-88D5-C3B26921919F}" type="datetimeFigureOut">
              <a:rPr lang="fr-CH" smtClean="0"/>
              <a:t>25.10.2020</a:t>
            </a:fld>
            <a:endParaRPr lang="fr-CH"/>
          </a:p>
        </p:txBody>
      </p:sp>
      <p:sp>
        <p:nvSpPr>
          <p:cNvPr id="4" name="Espace réservé de l'image des diapositives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5BE49-1636-4020-AE7F-1080AEB3F0F3}" type="slidenum">
              <a:rPr lang="fr-CH" smtClean="0"/>
              <a:t>‹N°›</a:t>
            </a:fld>
            <a:endParaRPr lang="fr-CH"/>
          </a:p>
        </p:txBody>
      </p:sp>
    </p:spTree>
    <p:extLst>
      <p:ext uri="{BB962C8B-B14F-4D97-AF65-F5344CB8AC3E}">
        <p14:creationId xmlns:p14="http://schemas.microsoft.com/office/powerpoint/2010/main" val="1475872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F7CB4130-E18F-40DB-9664-D6FAFE6C9A5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8F6E193-7281-4A42-83C9-4F64BCE59B73}" type="slidenum">
              <a:rPr lang="fr-FR" altLang="fr-FR" smtClean="0"/>
              <a:pPr/>
              <a:t>7</a:t>
            </a:fld>
            <a:endParaRPr lang="fr-FR" altLang="fr-FR"/>
          </a:p>
        </p:txBody>
      </p:sp>
      <p:sp>
        <p:nvSpPr>
          <p:cNvPr id="29699" name="Rectangle 2">
            <a:extLst>
              <a:ext uri="{FF2B5EF4-FFF2-40B4-BE49-F238E27FC236}">
                <a16:creationId xmlns:a16="http://schemas.microsoft.com/office/drawing/2014/main" id="{6A789795-5F76-415A-8FB3-22D44DD8BB0E}"/>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CE576FCD-4946-4E33-BFD9-1BEAEA39116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CH" altLang="fr-FR"/>
              <a:t>Réservoir...</a:t>
            </a:r>
          </a:p>
          <a:p>
            <a:endParaRPr lang="fr-CH" altLang="fr-FR"/>
          </a:p>
          <a:p>
            <a:r>
              <a:rPr lang="fr-CH" altLang="fr-FR"/>
              <a:t>Quand le volume des entrées est supérieur à ma capacité d'évacuation, le niveau monte jusqu'au niveau S, le niveau de la souffrance.</a:t>
            </a:r>
          </a:p>
          <a:p>
            <a:endParaRPr lang="fr-CH" altLang="fr-FR"/>
          </a:p>
          <a:p>
            <a:r>
              <a:rPr lang="fr-CH" altLang="fr-FR"/>
              <a:t>C'est le niveau du "j'en peux plus", du "si ça continue, je vais péter un plomb"</a:t>
            </a:r>
          </a:p>
          <a:p>
            <a:endParaRPr lang="fr-CH" altLang="fr-FR"/>
          </a:p>
          <a:p>
            <a:r>
              <a:rPr lang="fr-CH" altLang="fr-FR"/>
              <a:t>A ce moment, le moindre incident provoque une réaction dont l'ampleur n'a rien à voir avec la cause locale identifiée.</a:t>
            </a:r>
          </a:p>
          <a:p>
            <a:endParaRPr lang="fr-CH" altLang="fr-FR"/>
          </a:p>
          <a:p>
            <a:r>
              <a:rPr lang="fr-CH" altLang="fr-FR" i="1"/>
              <a:t>NDLR : On constate souvent après cette premipère partie que les gens réfléchisse à l'état de leur "réservoir", et à leur catégories. Ils métacommuniquent à ce propos.</a:t>
            </a:r>
          </a:p>
          <a:p>
            <a:endParaRPr lang="fr-CH" altLang="fr-FR" i="1"/>
          </a:p>
          <a:p>
            <a:r>
              <a:rPr lang="fr-CH" altLang="fr-FR" i="1"/>
              <a:t>Dans une entreprise cliente, nous avions même instauré un système de badge rouge pour signaler aux autres collaborateurs un réservoir prêt à exploser...</a:t>
            </a:r>
          </a:p>
        </p:txBody>
      </p:sp>
    </p:spTree>
    <p:extLst>
      <p:ext uri="{BB962C8B-B14F-4D97-AF65-F5344CB8AC3E}">
        <p14:creationId xmlns:p14="http://schemas.microsoft.com/office/powerpoint/2010/main" val="58118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05D5BE49-1636-4020-AE7F-1080AEB3F0F3}" type="slidenum">
              <a:rPr lang="fr-CH" smtClean="0"/>
              <a:t>10</a:t>
            </a:fld>
            <a:endParaRPr lang="fr-CH"/>
          </a:p>
        </p:txBody>
      </p:sp>
    </p:spTree>
    <p:extLst>
      <p:ext uri="{BB962C8B-B14F-4D97-AF65-F5344CB8AC3E}">
        <p14:creationId xmlns:p14="http://schemas.microsoft.com/office/powerpoint/2010/main" val="749425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FB9D93-30CF-4387-B303-2AF76C613062}"/>
              </a:ext>
            </a:extLst>
          </p:cNvPr>
          <p:cNvSpPr>
            <a:spLocks noGrp="1"/>
          </p:cNvSpPr>
          <p:nvPr>
            <p:ph type="ctrTitle"/>
          </p:nvPr>
        </p:nvSpPr>
        <p:spPr>
          <a:xfrm>
            <a:off x="1238250" y="1122363"/>
            <a:ext cx="7429500" cy="2387600"/>
          </a:xfrm>
          <a:prstGeom prst="rect">
            <a:avLst/>
          </a:prstGeom>
        </p:spPr>
        <p:txBody>
          <a:bodyPr anchor="b"/>
          <a:lstStyle>
            <a:lvl1pPr algn="ctr">
              <a:defRPr sz="4875"/>
            </a:lvl1pPr>
          </a:lstStyle>
          <a:p>
            <a:r>
              <a:rPr lang="fr-FR"/>
              <a:t>Modifiez le style du titre</a:t>
            </a:r>
            <a:endParaRPr lang="fr-CH"/>
          </a:p>
        </p:txBody>
      </p:sp>
      <p:sp>
        <p:nvSpPr>
          <p:cNvPr id="3" name="Sous-titre 2">
            <a:extLst>
              <a:ext uri="{FF2B5EF4-FFF2-40B4-BE49-F238E27FC236}">
                <a16:creationId xmlns:a16="http://schemas.microsoft.com/office/drawing/2014/main" id="{7EC87FE2-4F75-4B19-B183-908BDC6B47B5}"/>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2E24A639-EFB9-4491-BDE1-825F35FE46E0}"/>
              </a:ext>
            </a:extLst>
          </p:cNvPr>
          <p:cNvSpPr>
            <a:spLocks noGrp="1"/>
          </p:cNvSpPr>
          <p:nvPr>
            <p:ph type="dt" sz="half" idx="10"/>
          </p:nvPr>
        </p:nvSpPr>
        <p:spPr>
          <a:xfrm>
            <a:off x="681038" y="6356351"/>
            <a:ext cx="2228850" cy="365125"/>
          </a:xfrm>
          <a:prstGeom prst="rect">
            <a:avLst/>
          </a:prstGeom>
        </p:spPr>
        <p:txBody>
          <a:bodyPr/>
          <a:lstStyle/>
          <a:p>
            <a:fld id="{89369BE7-E1FF-4F55-B084-5E6B200D0A79}" type="datetimeFigureOut">
              <a:rPr lang="fr-CH" smtClean="0"/>
              <a:t>25.10.2020</a:t>
            </a:fld>
            <a:endParaRPr lang="fr-CH"/>
          </a:p>
        </p:txBody>
      </p:sp>
      <p:sp>
        <p:nvSpPr>
          <p:cNvPr id="5" name="Espace réservé du pied de page 4">
            <a:extLst>
              <a:ext uri="{FF2B5EF4-FFF2-40B4-BE49-F238E27FC236}">
                <a16:creationId xmlns:a16="http://schemas.microsoft.com/office/drawing/2014/main" id="{D91F966D-2682-4EF5-A6D1-9A8360BA04B3}"/>
              </a:ext>
            </a:extLst>
          </p:cNvPr>
          <p:cNvSpPr>
            <a:spLocks noGrp="1"/>
          </p:cNvSpPr>
          <p:nvPr>
            <p:ph type="ftr" sz="quarter" idx="11"/>
          </p:nvPr>
        </p:nvSpPr>
        <p:spPr>
          <a:xfrm>
            <a:off x="3281363" y="6356351"/>
            <a:ext cx="3343275" cy="365125"/>
          </a:xfrm>
          <a:prstGeom prst="rect">
            <a:avLst/>
          </a:prstGeom>
        </p:spPr>
        <p:txBody>
          <a:bodyPr/>
          <a:lstStyle/>
          <a:p>
            <a:endParaRPr lang="fr-CH"/>
          </a:p>
        </p:txBody>
      </p:sp>
      <p:sp>
        <p:nvSpPr>
          <p:cNvPr id="6" name="Espace réservé du numéro de diapositive 5">
            <a:extLst>
              <a:ext uri="{FF2B5EF4-FFF2-40B4-BE49-F238E27FC236}">
                <a16:creationId xmlns:a16="http://schemas.microsoft.com/office/drawing/2014/main" id="{17F165E0-D365-4F44-A9FA-321C6D7267B5}"/>
              </a:ext>
            </a:extLst>
          </p:cNvPr>
          <p:cNvSpPr>
            <a:spLocks noGrp="1"/>
          </p:cNvSpPr>
          <p:nvPr>
            <p:ph type="sldNum" sz="quarter" idx="12"/>
          </p:nvPr>
        </p:nvSpPr>
        <p:spPr>
          <a:xfrm>
            <a:off x="6996113" y="6356351"/>
            <a:ext cx="2228850" cy="365125"/>
          </a:xfrm>
          <a:prstGeom prst="rect">
            <a:avLst/>
          </a:prstGeom>
        </p:spPr>
        <p:txBody>
          <a:bodyPr/>
          <a:lstStyle/>
          <a:p>
            <a:fld id="{DEDF0F0C-7E63-40EE-A61C-81765FB431F2}" type="slidenum">
              <a:rPr lang="fr-CH" smtClean="0"/>
              <a:t>‹N°›</a:t>
            </a:fld>
            <a:endParaRPr lang="fr-CH"/>
          </a:p>
        </p:txBody>
      </p:sp>
    </p:spTree>
    <p:extLst>
      <p:ext uri="{BB962C8B-B14F-4D97-AF65-F5344CB8AC3E}">
        <p14:creationId xmlns:p14="http://schemas.microsoft.com/office/powerpoint/2010/main" val="3573623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F6876D-07A2-4088-A40C-9368C0D74DE5}"/>
              </a:ext>
            </a:extLst>
          </p:cNvPr>
          <p:cNvSpPr>
            <a:spLocks noGrp="1"/>
          </p:cNvSpPr>
          <p:nvPr>
            <p:ph type="title"/>
          </p:nvPr>
        </p:nvSpPr>
        <p:spPr>
          <a:xfrm>
            <a:off x="681038" y="365126"/>
            <a:ext cx="8543925" cy="1325563"/>
          </a:xfrm>
          <a:prstGeom prst="rect">
            <a:avLst/>
          </a:prstGeom>
        </p:spPr>
        <p:txBody>
          <a:bodyPr/>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3BF935AB-0763-4FA1-B74A-CC1A613DA486}"/>
              </a:ext>
            </a:extLst>
          </p:cNvPr>
          <p:cNvSpPr>
            <a:spLocks noGrp="1"/>
          </p:cNvSpPr>
          <p:nvPr>
            <p:ph type="body" orient="vert" idx="1"/>
          </p:nvPr>
        </p:nvSpPr>
        <p:spPr>
          <a:xfrm>
            <a:off x="681038" y="1825625"/>
            <a:ext cx="8543925"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0A7C8ECE-4553-4743-BCFA-8DB44F254548}"/>
              </a:ext>
            </a:extLst>
          </p:cNvPr>
          <p:cNvSpPr>
            <a:spLocks noGrp="1"/>
          </p:cNvSpPr>
          <p:nvPr>
            <p:ph type="dt" sz="half" idx="10"/>
          </p:nvPr>
        </p:nvSpPr>
        <p:spPr>
          <a:xfrm>
            <a:off x="681038" y="6356351"/>
            <a:ext cx="2228850" cy="365125"/>
          </a:xfrm>
          <a:prstGeom prst="rect">
            <a:avLst/>
          </a:prstGeom>
        </p:spPr>
        <p:txBody>
          <a:bodyPr/>
          <a:lstStyle/>
          <a:p>
            <a:fld id="{89369BE7-E1FF-4F55-B084-5E6B200D0A79}" type="datetimeFigureOut">
              <a:rPr lang="fr-CH" smtClean="0"/>
              <a:t>25.10.2020</a:t>
            </a:fld>
            <a:endParaRPr lang="fr-CH"/>
          </a:p>
        </p:txBody>
      </p:sp>
      <p:sp>
        <p:nvSpPr>
          <p:cNvPr id="5" name="Espace réservé du pied de page 4">
            <a:extLst>
              <a:ext uri="{FF2B5EF4-FFF2-40B4-BE49-F238E27FC236}">
                <a16:creationId xmlns:a16="http://schemas.microsoft.com/office/drawing/2014/main" id="{8F81C3A8-185D-49B2-958F-CB663EF93DE3}"/>
              </a:ext>
            </a:extLst>
          </p:cNvPr>
          <p:cNvSpPr>
            <a:spLocks noGrp="1"/>
          </p:cNvSpPr>
          <p:nvPr>
            <p:ph type="ftr" sz="quarter" idx="11"/>
          </p:nvPr>
        </p:nvSpPr>
        <p:spPr>
          <a:xfrm>
            <a:off x="3281363" y="6356351"/>
            <a:ext cx="3343275" cy="365125"/>
          </a:xfrm>
          <a:prstGeom prst="rect">
            <a:avLst/>
          </a:prstGeom>
        </p:spPr>
        <p:txBody>
          <a:bodyPr/>
          <a:lstStyle/>
          <a:p>
            <a:endParaRPr lang="fr-CH"/>
          </a:p>
        </p:txBody>
      </p:sp>
      <p:sp>
        <p:nvSpPr>
          <p:cNvPr id="6" name="Espace réservé du numéro de diapositive 5">
            <a:extLst>
              <a:ext uri="{FF2B5EF4-FFF2-40B4-BE49-F238E27FC236}">
                <a16:creationId xmlns:a16="http://schemas.microsoft.com/office/drawing/2014/main" id="{060A2395-F184-463B-8CB8-5FFEE2514D59}"/>
              </a:ext>
            </a:extLst>
          </p:cNvPr>
          <p:cNvSpPr>
            <a:spLocks noGrp="1"/>
          </p:cNvSpPr>
          <p:nvPr>
            <p:ph type="sldNum" sz="quarter" idx="12"/>
          </p:nvPr>
        </p:nvSpPr>
        <p:spPr>
          <a:xfrm>
            <a:off x="6996113" y="6356351"/>
            <a:ext cx="2228850" cy="365125"/>
          </a:xfrm>
          <a:prstGeom prst="rect">
            <a:avLst/>
          </a:prstGeom>
        </p:spPr>
        <p:txBody>
          <a:bodyPr/>
          <a:lstStyle/>
          <a:p>
            <a:fld id="{DEDF0F0C-7E63-40EE-A61C-81765FB431F2}" type="slidenum">
              <a:rPr lang="fr-CH" smtClean="0"/>
              <a:t>‹N°›</a:t>
            </a:fld>
            <a:endParaRPr lang="fr-CH"/>
          </a:p>
        </p:txBody>
      </p:sp>
    </p:spTree>
    <p:extLst>
      <p:ext uri="{BB962C8B-B14F-4D97-AF65-F5344CB8AC3E}">
        <p14:creationId xmlns:p14="http://schemas.microsoft.com/office/powerpoint/2010/main" val="118250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752901-7427-44C9-9B2B-D6B43A444173}"/>
              </a:ext>
            </a:extLst>
          </p:cNvPr>
          <p:cNvSpPr>
            <a:spLocks noGrp="1"/>
          </p:cNvSpPr>
          <p:nvPr>
            <p:ph type="title" orient="vert"/>
          </p:nvPr>
        </p:nvSpPr>
        <p:spPr>
          <a:xfrm>
            <a:off x="7088981" y="365125"/>
            <a:ext cx="2135981" cy="5811838"/>
          </a:xfrm>
          <a:prstGeom prst="rect">
            <a:avLst/>
          </a:prstGeom>
        </p:spPr>
        <p:txBody>
          <a:bodyPr vert="eaVert"/>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0B2D8A64-C7D9-4464-9665-059F0421A8AE}"/>
              </a:ext>
            </a:extLst>
          </p:cNvPr>
          <p:cNvSpPr>
            <a:spLocks noGrp="1"/>
          </p:cNvSpPr>
          <p:nvPr>
            <p:ph type="body" orient="vert" idx="1"/>
          </p:nvPr>
        </p:nvSpPr>
        <p:spPr>
          <a:xfrm>
            <a:off x="681037" y="365125"/>
            <a:ext cx="6284119"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F06EA384-F8A5-4971-BAA0-3C431F4CA05D}"/>
              </a:ext>
            </a:extLst>
          </p:cNvPr>
          <p:cNvSpPr>
            <a:spLocks noGrp="1"/>
          </p:cNvSpPr>
          <p:nvPr>
            <p:ph type="dt" sz="half" idx="10"/>
          </p:nvPr>
        </p:nvSpPr>
        <p:spPr>
          <a:xfrm>
            <a:off x="681038" y="6356351"/>
            <a:ext cx="2228850" cy="365125"/>
          </a:xfrm>
          <a:prstGeom prst="rect">
            <a:avLst/>
          </a:prstGeom>
        </p:spPr>
        <p:txBody>
          <a:bodyPr/>
          <a:lstStyle/>
          <a:p>
            <a:fld id="{89369BE7-E1FF-4F55-B084-5E6B200D0A79}" type="datetimeFigureOut">
              <a:rPr lang="fr-CH" smtClean="0"/>
              <a:t>25.10.2020</a:t>
            </a:fld>
            <a:endParaRPr lang="fr-CH"/>
          </a:p>
        </p:txBody>
      </p:sp>
      <p:sp>
        <p:nvSpPr>
          <p:cNvPr id="5" name="Espace réservé du pied de page 4">
            <a:extLst>
              <a:ext uri="{FF2B5EF4-FFF2-40B4-BE49-F238E27FC236}">
                <a16:creationId xmlns:a16="http://schemas.microsoft.com/office/drawing/2014/main" id="{C3490865-9DA3-402A-8252-A7A926FE2C56}"/>
              </a:ext>
            </a:extLst>
          </p:cNvPr>
          <p:cNvSpPr>
            <a:spLocks noGrp="1"/>
          </p:cNvSpPr>
          <p:nvPr>
            <p:ph type="ftr" sz="quarter" idx="11"/>
          </p:nvPr>
        </p:nvSpPr>
        <p:spPr>
          <a:xfrm>
            <a:off x="3281363" y="6356351"/>
            <a:ext cx="3343275" cy="365125"/>
          </a:xfrm>
          <a:prstGeom prst="rect">
            <a:avLst/>
          </a:prstGeom>
        </p:spPr>
        <p:txBody>
          <a:bodyPr/>
          <a:lstStyle/>
          <a:p>
            <a:endParaRPr lang="fr-CH"/>
          </a:p>
        </p:txBody>
      </p:sp>
      <p:sp>
        <p:nvSpPr>
          <p:cNvPr id="6" name="Espace réservé du numéro de diapositive 5">
            <a:extLst>
              <a:ext uri="{FF2B5EF4-FFF2-40B4-BE49-F238E27FC236}">
                <a16:creationId xmlns:a16="http://schemas.microsoft.com/office/drawing/2014/main" id="{50281CC8-B342-4B50-9DFC-80F7BD103165}"/>
              </a:ext>
            </a:extLst>
          </p:cNvPr>
          <p:cNvSpPr>
            <a:spLocks noGrp="1"/>
          </p:cNvSpPr>
          <p:nvPr>
            <p:ph type="sldNum" sz="quarter" idx="12"/>
          </p:nvPr>
        </p:nvSpPr>
        <p:spPr>
          <a:xfrm>
            <a:off x="6996113" y="6356351"/>
            <a:ext cx="2228850" cy="365125"/>
          </a:xfrm>
          <a:prstGeom prst="rect">
            <a:avLst/>
          </a:prstGeom>
        </p:spPr>
        <p:txBody>
          <a:bodyPr/>
          <a:lstStyle/>
          <a:p>
            <a:fld id="{DEDF0F0C-7E63-40EE-A61C-81765FB431F2}" type="slidenum">
              <a:rPr lang="fr-CH" smtClean="0"/>
              <a:t>‹N°›</a:t>
            </a:fld>
            <a:endParaRPr lang="fr-CH"/>
          </a:p>
        </p:txBody>
      </p:sp>
    </p:spTree>
    <p:extLst>
      <p:ext uri="{BB962C8B-B14F-4D97-AF65-F5344CB8AC3E}">
        <p14:creationId xmlns:p14="http://schemas.microsoft.com/office/powerpoint/2010/main" val="4126968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1038" y="365125"/>
            <a:ext cx="8543925" cy="58118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3964107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6271B1-AAAB-47F9-95A6-C94F753666A8}"/>
              </a:ext>
            </a:extLst>
          </p:cNvPr>
          <p:cNvSpPr>
            <a:spLocks noGrp="1"/>
          </p:cNvSpPr>
          <p:nvPr>
            <p:ph type="title"/>
          </p:nvPr>
        </p:nvSpPr>
        <p:spPr>
          <a:xfrm>
            <a:off x="681038" y="365126"/>
            <a:ext cx="8543925" cy="1325563"/>
          </a:xfrm>
          <a:prstGeom prst="rect">
            <a:avLst/>
          </a:prstGeom>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2E046C32-22A0-40FC-BAF4-E156BD8902EF}"/>
              </a:ext>
            </a:extLst>
          </p:cNvPr>
          <p:cNvSpPr>
            <a:spLocks noGrp="1"/>
          </p:cNvSpPr>
          <p:nvPr>
            <p:ph idx="1"/>
          </p:nvPr>
        </p:nvSpPr>
        <p:spPr>
          <a:xfrm>
            <a:off x="681038" y="1825625"/>
            <a:ext cx="8543925"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3233185B-2632-434A-9827-31FF4DF88978}"/>
              </a:ext>
            </a:extLst>
          </p:cNvPr>
          <p:cNvSpPr>
            <a:spLocks noGrp="1"/>
          </p:cNvSpPr>
          <p:nvPr>
            <p:ph type="dt" sz="half" idx="10"/>
          </p:nvPr>
        </p:nvSpPr>
        <p:spPr>
          <a:xfrm>
            <a:off x="681038" y="6356351"/>
            <a:ext cx="2228850" cy="365125"/>
          </a:xfrm>
          <a:prstGeom prst="rect">
            <a:avLst/>
          </a:prstGeom>
        </p:spPr>
        <p:txBody>
          <a:bodyPr/>
          <a:lstStyle/>
          <a:p>
            <a:fld id="{89369BE7-E1FF-4F55-B084-5E6B200D0A79}" type="datetimeFigureOut">
              <a:rPr lang="fr-CH" smtClean="0"/>
              <a:t>25.10.2020</a:t>
            </a:fld>
            <a:endParaRPr lang="fr-CH"/>
          </a:p>
        </p:txBody>
      </p:sp>
      <p:sp>
        <p:nvSpPr>
          <p:cNvPr id="5" name="Espace réservé du pied de page 4">
            <a:extLst>
              <a:ext uri="{FF2B5EF4-FFF2-40B4-BE49-F238E27FC236}">
                <a16:creationId xmlns:a16="http://schemas.microsoft.com/office/drawing/2014/main" id="{0EE89037-2661-4463-9F55-4F67FAC958EF}"/>
              </a:ext>
            </a:extLst>
          </p:cNvPr>
          <p:cNvSpPr>
            <a:spLocks noGrp="1"/>
          </p:cNvSpPr>
          <p:nvPr>
            <p:ph type="ftr" sz="quarter" idx="11"/>
          </p:nvPr>
        </p:nvSpPr>
        <p:spPr>
          <a:xfrm>
            <a:off x="3281363" y="6356351"/>
            <a:ext cx="3343275" cy="365125"/>
          </a:xfrm>
          <a:prstGeom prst="rect">
            <a:avLst/>
          </a:prstGeom>
        </p:spPr>
        <p:txBody>
          <a:bodyPr/>
          <a:lstStyle/>
          <a:p>
            <a:endParaRPr lang="fr-CH"/>
          </a:p>
        </p:txBody>
      </p:sp>
      <p:sp>
        <p:nvSpPr>
          <p:cNvPr id="6" name="Espace réservé du numéro de diapositive 5">
            <a:extLst>
              <a:ext uri="{FF2B5EF4-FFF2-40B4-BE49-F238E27FC236}">
                <a16:creationId xmlns:a16="http://schemas.microsoft.com/office/drawing/2014/main" id="{9643A242-7476-4B70-9980-71162157E5DA}"/>
              </a:ext>
            </a:extLst>
          </p:cNvPr>
          <p:cNvSpPr>
            <a:spLocks noGrp="1"/>
          </p:cNvSpPr>
          <p:nvPr>
            <p:ph type="sldNum" sz="quarter" idx="12"/>
          </p:nvPr>
        </p:nvSpPr>
        <p:spPr>
          <a:xfrm>
            <a:off x="6996113" y="6356351"/>
            <a:ext cx="2228850" cy="365125"/>
          </a:xfrm>
          <a:prstGeom prst="rect">
            <a:avLst/>
          </a:prstGeom>
        </p:spPr>
        <p:txBody>
          <a:bodyPr/>
          <a:lstStyle/>
          <a:p>
            <a:fld id="{DEDF0F0C-7E63-40EE-A61C-81765FB431F2}" type="slidenum">
              <a:rPr lang="fr-CH" smtClean="0"/>
              <a:t>‹N°›</a:t>
            </a:fld>
            <a:endParaRPr lang="fr-CH"/>
          </a:p>
        </p:txBody>
      </p:sp>
    </p:spTree>
    <p:extLst>
      <p:ext uri="{BB962C8B-B14F-4D97-AF65-F5344CB8AC3E}">
        <p14:creationId xmlns:p14="http://schemas.microsoft.com/office/powerpoint/2010/main" val="3541238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AFCD73-66C6-4089-A61A-3E87D8AF46BB}"/>
              </a:ext>
            </a:extLst>
          </p:cNvPr>
          <p:cNvSpPr>
            <a:spLocks noGrp="1"/>
          </p:cNvSpPr>
          <p:nvPr>
            <p:ph type="title"/>
          </p:nvPr>
        </p:nvSpPr>
        <p:spPr>
          <a:xfrm>
            <a:off x="675878" y="1709739"/>
            <a:ext cx="8543925" cy="2852737"/>
          </a:xfrm>
          <a:prstGeom prst="rect">
            <a:avLst/>
          </a:prstGeom>
        </p:spPr>
        <p:txBody>
          <a:bodyPr anchor="b"/>
          <a:lstStyle>
            <a:lvl1pPr>
              <a:defRPr sz="4875"/>
            </a:lvl1pPr>
          </a:lstStyle>
          <a:p>
            <a:r>
              <a:rPr lang="fr-FR"/>
              <a:t>Modifiez le style du titre</a:t>
            </a:r>
            <a:endParaRPr lang="fr-CH"/>
          </a:p>
        </p:txBody>
      </p:sp>
      <p:sp>
        <p:nvSpPr>
          <p:cNvPr id="3" name="Espace réservé du texte 2">
            <a:extLst>
              <a:ext uri="{FF2B5EF4-FFF2-40B4-BE49-F238E27FC236}">
                <a16:creationId xmlns:a16="http://schemas.microsoft.com/office/drawing/2014/main" id="{DC3C8209-AA2C-4ACD-B897-17F95E223110}"/>
              </a:ext>
            </a:extLst>
          </p:cNvPr>
          <p:cNvSpPr>
            <a:spLocks noGrp="1"/>
          </p:cNvSpPr>
          <p:nvPr>
            <p:ph type="body" idx="1"/>
          </p:nvPr>
        </p:nvSpPr>
        <p:spPr>
          <a:xfrm>
            <a:off x="675878" y="4589464"/>
            <a:ext cx="8543925" cy="1500187"/>
          </a:xfrm>
          <a:prstGeom prst="rect">
            <a:avLst/>
          </a:prstGeo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22D9357-132A-4353-B46A-6F4D6D216847}"/>
              </a:ext>
            </a:extLst>
          </p:cNvPr>
          <p:cNvSpPr>
            <a:spLocks noGrp="1"/>
          </p:cNvSpPr>
          <p:nvPr>
            <p:ph type="dt" sz="half" idx="10"/>
          </p:nvPr>
        </p:nvSpPr>
        <p:spPr>
          <a:xfrm>
            <a:off x="681038" y="6356351"/>
            <a:ext cx="2228850" cy="365125"/>
          </a:xfrm>
          <a:prstGeom prst="rect">
            <a:avLst/>
          </a:prstGeom>
        </p:spPr>
        <p:txBody>
          <a:bodyPr/>
          <a:lstStyle/>
          <a:p>
            <a:fld id="{89369BE7-E1FF-4F55-B084-5E6B200D0A79}" type="datetimeFigureOut">
              <a:rPr lang="fr-CH" smtClean="0"/>
              <a:t>25.10.2020</a:t>
            </a:fld>
            <a:endParaRPr lang="fr-CH"/>
          </a:p>
        </p:txBody>
      </p:sp>
      <p:sp>
        <p:nvSpPr>
          <p:cNvPr id="5" name="Espace réservé du pied de page 4">
            <a:extLst>
              <a:ext uri="{FF2B5EF4-FFF2-40B4-BE49-F238E27FC236}">
                <a16:creationId xmlns:a16="http://schemas.microsoft.com/office/drawing/2014/main" id="{278C76F6-6635-460D-BBBE-B5C1D1C9A4AF}"/>
              </a:ext>
            </a:extLst>
          </p:cNvPr>
          <p:cNvSpPr>
            <a:spLocks noGrp="1"/>
          </p:cNvSpPr>
          <p:nvPr>
            <p:ph type="ftr" sz="quarter" idx="11"/>
          </p:nvPr>
        </p:nvSpPr>
        <p:spPr>
          <a:xfrm>
            <a:off x="3281363" y="6356351"/>
            <a:ext cx="3343275" cy="365125"/>
          </a:xfrm>
          <a:prstGeom prst="rect">
            <a:avLst/>
          </a:prstGeom>
        </p:spPr>
        <p:txBody>
          <a:bodyPr/>
          <a:lstStyle/>
          <a:p>
            <a:endParaRPr lang="fr-CH"/>
          </a:p>
        </p:txBody>
      </p:sp>
      <p:sp>
        <p:nvSpPr>
          <p:cNvPr id="6" name="Espace réservé du numéro de diapositive 5">
            <a:extLst>
              <a:ext uri="{FF2B5EF4-FFF2-40B4-BE49-F238E27FC236}">
                <a16:creationId xmlns:a16="http://schemas.microsoft.com/office/drawing/2014/main" id="{DAF2EA7E-E22C-488F-A425-85F562985A9C}"/>
              </a:ext>
            </a:extLst>
          </p:cNvPr>
          <p:cNvSpPr>
            <a:spLocks noGrp="1"/>
          </p:cNvSpPr>
          <p:nvPr>
            <p:ph type="sldNum" sz="quarter" idx="12"/>
          </p:nvPr>
        </p:nvSpPr>
        <p:spPr>
          <a:xfrm>
            <a:off x="6996113" y="6356351"/>
            <a:ext cx="2228850" cy="365125"/>
          </a:xfrm>
          <a:prstGeom prst="rect">
            <a:avLst/>
          </a:prstGeom>
        </p:spPr>
        <p:txBody>
          <a:bodyPr/>
          <a:lstStyle/>
          <a:p>
            <a:fld id="{DEDF0F0C-7E63-40EE-A61C-81765FB431F2}" type="slidenum">
              <a:rPr lang="fr-CH" smtClean="0"/>
              <a:t>‹N°›</a:t>
            </a:fld>
            <a:endParaRPr lang="fr-CH"/>
          </a:p>
        </p:txBody>
      </p:sp>
    </p:spTree>
    <p:extLst>
      <p:ext uri="{BB962C8B-B14F-4D97-AF65-F5344CB8AC3E}">
        <p14:creationId xmlns:p14="http://schemas.microsoft.com/office/powerpoint/2010/main" val="347917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F075A0-30E6-48C4-847D-B0E224E20D92}"/>
              </a:ext>
            </a:extLst>
          </p:cNvPr>
          <p:cNvSpPr>
            <a:spLocks noGrp="1"/>
          </p:cNvSpPr>
          <p:nvPr>
            <p:ph type="title"/>
          </p:nvPr>
        </p:nvSpPr>
        <p:spPr>
          <a:xfrm>
            <a:off x="681038" y="365126"/>
            <a:ext cx="8543925" cy="1325563"/>
          </a:xfrm>
          <a:prstGeom prst="rect">
            <a:avLst/>
          </a:prstGeom>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0520ED72-17B4-42E4-9BCB-20B4D2537AE7}"/>
              </a:ext>
            </a:extLst>
          </p:cNvPr>
          <p:cNvSpPr>
            <a:spLocks noGrp="1"/>
          </p:cNvSpPr>
          <p:nvPr>
            <p:ph sz="half" idx="1"/>
          </p:nvPr>
        </p:nvSpPr>
        <p:spPr>
          <a:xfrm>
            <a:off x="681038" y="1825625"/>
            <a:ext cx="421005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a:extLst>
              <a:ext uri="{FF2B5EF4-FFF2-40B4-BE49-F238E27FC236}">
                <a16:creationId xmlns:a16="http://schemas.microsoft.com/office/drawing/2014/main" id="{902DA169-76B8-417F-9BA3-6997304E5979}"/>
              </a:ext>
            </a:extLst>
          </p:cNvPr>
          <p:cNvSpPr>
            <a:spLocks noGrp="1"/>
          </p:cNvSpPr>
          <p:nvPr>
            <p:ph sz="half" idx="2"/>
          </p:nvPr>
        </p:nvSpPr>
        <p:spPr>
          <a:xfrm>
            <a:off x="5014913" y="1825625"/>
            <a:ext cx="421005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a:extLst>
              <a:ext uri="{FF2B5EF4-FFF2-40B4-BE49-F238E27FC236}">
                <a16:creationId xmlns:a16="http://schemas.microsoft.com/office/drawing/2014/main" id="{33F18274-D8D5-415A-89E2-2273C78436C5}"/>
              </a:ext>
            </a:extLst>
          </p:cNvPr>
          <p:cNvSpPr>
            <a:spLocks noGrp="1"/>
          </p:cNvSpPr>
          <p:nvPr>
            <p:ph type="dt" sz="half" idx="10"/>
          </p:nvPr>
        </p:nvSpPr>
        <p:spPr>
          <a:xfrm>
            <a:off x="681038" y="6356351"/>
            <a:ext cx="2228850" cy="365125"/>
          </a:xfrm>
          <a:prstGeom prst="rect">
            <a:avLst/>
          </a:prstGeom>
        </p:spPr>
        <p:txBody>
          <a:bodyPr/>
          <a:lstStyle/>
          <a:p>
            <a:fld id="{89369BE7-E1FF-4F55-B084-5E6B200D0A79}" type="datetimeFigureOut">
              <a:rPr lang="fr-CH" smtClean="0"/>
              <a:t>25.10.2020</a:t>
            </a:fld>
            <a:endParaRPr lang="fr-CH"/>
          </a:p>
        </p:txBody>
      </p:sp>
      <p:sp>
        <p:nvSpPr>
          <p:cNvPr id="6" name="Espace réservé du pied de page 5">
            <a:extLst>
              <a:ext uri="{FF2B5EF4-FFF2-40B4-BE49-F238E27FC236}">
                <a16:creationId xmlns:a16="http://schemas.microsoft.com/office/drawing/2014/main" id="{46C4EAD6-86EC-442F-9FFE-AC0C91C7074B}"/>
              </a:ext>
            </a:extLst>
          </p:cNvPr>
          <p:cNvSpPr>
            <a:spLocks noGrp="1"/>
          </p:cNvSpPr>
          <p:nvPr>
            <p:ph type="ftr" sz="quarter" idx="11"/>
          </p:nvPr>
        </p:nvSpPr>
        <p:spPr>
          <a:xfrm>
            <a:off x="3281363" y="6356351"/>
            <a:ext cx="3343275" cy="365125"/>
          </a:xfrm>
          <a:prstGeom prst="rect">
            <a:avLst/>
          </a:prstGeom>
        </p:spPr>
        <p:txBody>
          <a:bodyPr/>
          <a:lstStyle/>
          <a:p>
            <a:endParaRPr lang="fr-CH"/>
          </a:p>
        </p:txBody>
      </p:sp>
      <p:sp>
        <p:nvSpPr>
          <p:cNvPr id="7" name="Espace réservé du numéro de diapositive 6">
            <a:extLst>
              <a:ext uri="{FF2B5EF4-FFF2-40B4-BE49-F238E27FC236}">
                <a16:creationId xmlns:a16="http://schemas.microsoft.com/office/drawing/2014/main" id="{16D5A5DE-0038-4572-874D-45AF1EBB5AC8}"/>
              </a:ext>
            </a:extLst>
          </p:cNvPr>
          <p:cNvSpPr>
            <a:spLocks noGrp="1"/>
          </p:cNvSpPr>
          <p:nvPr>
            <p:ph type="sldNum" sz="quarter" idx="12"/>
          </p:nvPr>
        </p:nvSpPr>
        <p:spPr>
          <a:xfrm>
            <a:off x="6996113" y="6356351"/>
            <a:ext cx="2228850" cy="365125"/>
          </a:xfrm>
          <a:prstGeom prst="rect">
            <a:avLst/>
          </a:prstGeom>
        </p:spPr>
        <p:txBody>
          <a:bodyPr/>
          <a:lstStyle/>
          <a:p>
            <a:fld id="{DEDF0F0C-7E63-40EE-A61C-81765FB431F2}" type="slidenum">
              <a:rPr lang="fr-CH" smtClean="0"/>
              <a:t>‹N°›</a:t>
            </a:fld>
            <a:endParaRPr lang="fr-CH"/>
          </a:p>
        </p:txBody>
      </p:sp>
    </p:spTree>
    <p:extLst>
      <p:ext uri="{BB962C8B-B14F-4D97-AF65-F5344CB8AC3E}">
        <p14:creationId xmlns:p14="http://schemas.microsoft.com/office/powerpoint/2010/main" val="221087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484148-C3AC-4DC9-B430-49B49A576F09}"/>
              </a:ext>
            </a:extLst>
          </p:cNvPr>
          <p:cNvSpPr>
            <a:spLocks noGrp="1"/>
          </p:cNvSpPr>
          <p:nvPr>
            <p:ph type="title"/>
          </p:nvPr>
        </p:nvSpPr>
        <p:spPr>
          <a:xfrm>
            <a:off x="682328" y="365126"/>
            <a:ext cx="8543925" cy="1325563"/>
          </a:xfrm>
          <a:prstGeom prst="rect">
            <a:avLst/>
          </a:prstGeom>
        </p:spPr>
        <p:txBody>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6ECFA3DE-39AD-4CCE-B494-215A9784B8B5}"/>
              </a:ext>
            </a:extLst>
          </p:cNvPr>
          <p:cNvSpPr>
            <a:spLocks noGrp="1"/>
          </p:cNvSpPr>
          <p:nvPr>
            <p:ph type="body" idx="1"/>
          </p:nvPr>
        </p:nvSpPr>
        <p:spPr>
          <a:xfrm>
            <a:off x="682328" y="1681163"/>
            <a:ext cx="4190702" cy="823912"/>
          </a:xfrm>
          <a:prstGeom prst="rect">
            <a:avLst/>
          </a:prstGeo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AFCB7A0-7606-41B4-914F-F2477FA2F326}"/>
              </a:ext>
            </a:extLst>
          </p:cNvPr>
          <p:cNvSpPr>
            <a:spLocks noGrp="1"/>
          </p:cNvSpPr>
          <p:nvPr>
            <p:ph sz="half" idx="2"/>
          </p:nvPr>
        </p:nvSpPr>
        <p:spPr>
          <a:xfrm>
            <a:off x="682328" y="2505075"/>
            <a:ext cx="4190702"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a:extLst>
              <a:ext uri="{FF2B5EF4-FFF2-40B4-BE49-F238E27FC236}">
                <a16:creationId xmlns:a16="http://schemas.microsoft.com/office/drawing/2014/main" id="{D4797FE8-BEA2-47C0-B348-19C5A8FAF96D}"/>
              </a:ext>
            </a:extLst>
          </p:cNvPr>
          <p:cNvSpPr>
            <a:spLocks noGrp="1"/>
          </p:cNvSpPr>
          <p:nvPr>
            <p:ph type="body" sz="quarter" idx="3"/>
          </p:nvPr>
        </p:nvSpPr>
        <p:spPr>
          <a:xfrm>
            <a:off x="5014913" y="1681163"/>
            <a:ext cx="4211340" cy="823912"/>
          </a:xfrm>
          <a:prstGeom prst="rect">
            <a:avLst/>
          </a:prstGeo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C086D7E-7DBB-4F80-B83E-2720370FC328}"/>
              </a:ext>
            </a:extLst>
          </p:cNvPr>
          <p:cNvSpPr>
            <a:spLocks noGrp="1"/>
          </p:cNvSpPr>
          <p:nvPr>
            <p:ph sz="quarter" idx="4"/>
          </p:nvPr>
        </p:nvSpPr>
        <p:spPr>
          <a:xfrm>
            <a:off x="5014913" y="2505075"/>
            <a:ext cx="4211340"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a:extLst>
              <a:ext uri="{FF2B5EF4-FFF2-40B4-BE49-F238E27FC236}">
                <a16:creationId xmlns:a16="http://schemas.microsoft.com/office/drawing/2014/main" id="{A0426A26-9A17-4A24-9C63-F6AF4916A95E}"/>
              </a:ext>
            </a:extLst>
          </p:cNvPr>
          <p:cNvSpPr>
            <a:spLocks noGrp="1"/>
          </p:cNvSpPr>
          <p:nvPr>
            <p:ph type="dt" sz="half" idx="10"/>
          </p:nvPr>
        </p:nvSpPr>
        <p:spPr>
          <a:xfrm>
            <a:off x="681038" y="6356351"/>
            <a:ext cx="2228850" cy="365125"/>
          </a:xfrm>
          <a:prstGeom prst="rect">
            <a:avLst/>
          </a:prstGeom>
        </p:spPr>
        <p:txBody>
          <a:bodyPr/>
          <a:lstStyle/>
          <a:p>
            <a:fld id="{89369BE7-E1FF-4F55-B084-5E6B200D0A79}" type="datetimeFigureOut">
              <a:rPr lang="fr-CH" smtClean="0"/>
              <a:t>25.10.2020</a:t>
            </a:fld>
            <a:endParaRPr lang="fr-CH"/>
          </a:p>
        </p:txBody>
      </p:sp>
      <p:sp>
        <p:nvSpPr>
          <p:cNvPr id="8" name="Espace réservé du pied de page 7">
            <a:extLst>
              <a:ext uri="{FF2B5EF4-FFF2-40B4-BE49-F238E27FC236}">
                <a16:creationId xmlns:a16="http://schemas.microsoft.com/office/drawing/2014/main" id="{BECBDCA8-192F-464F-B4EE-D17A1F2CA6B3}"/>
              </a:ext>
            </a:extLst>
          </p:cNvPr>
          <p:cNvSpPr>
            <a:spLocks noGrp="1"/>
          </p:cNvSpPr>
          <p:nvPr>
            <p:ph type="ftr" sz="quarter" idx="11"/>
          </p:nvPr>
        </p:nvSpPr>
        <p:spPr>
          <a:xfrm>
            <a:off x="3281363" y="6356351"/>
            <a:ext cx="3343275" cy="365125"/>
          </a:xfrm>
          <a:prstGeom prst="rect">
            <a:avLst/>
          </a:prstGeom>
        </p:spPr>
        <p:txBody>
          <a:bodyPr/>
          <a:lstStyle/>
          <a:p>
            <a:endParaRPr lang="fr-CH"/>
          </a:p>
        </p:txBody>
      </p:sp>
      <p:sp>
        <p:nvSpPr>
          <p:cNvPr id="9" name="Espace réservé du numéro de diapositive 8">
            <a:extLst>
              <a:ext uri="{FF2B5EF4-FFF2-40B4-BE49-F238E27FC236}">
                <a16:creationId xmlns:a16="http://schemas.microsoft.com/office/drawing/2014/main" id="{EF026249-149D-4C51-B31C-40822C24E364}"/>
              </a:ext>
            </a:extLst>
          </p:cNvPr>
          <p:cNvSpPr>
            <a:spLocks noGrp="1"/>
          </p:cNvSpPr>
          <p:nvPr>
            <p:ph type="sldNum" sz="quarter" idx="12"/>
          </p:nvPr>
        </p:nvSpPr>
        <p:spPr>
          <a:xfrm>
            <a:off x="6996113" y="6356351"/>
            <a:ext cx="2228850" cy="365125"/>
          </a:xfrm>
          <a:prstGeom prst="rect">
            <a:avLst/>
          </a:prstGeom>
        </p:spPr>
        <p:txBody>
          <a:bodyPr/>
          <a:lstStyle/>
          <a:p>
            <a:fld id="{DEDF0F0C-7E63-40EE-A61C-81765FB431F2}" type="slidenum">
              <a:rPr lang="fr-CH" smtClean="0"/>
              <a:t>‹N°›</a:t>
            </a:fld>
            <a:endParaRPr lang="fr-CH"/>
          </a:p>
        </p:txBody>
      </p:sp>
    </p:spTree>
    <p:extLst>
      <p:ext uri="{BB962C8B-B14F-4D97-AF65-F5344CB8AC3E}">
        <p14:creationId xmlns:p14="http://schemas.microsoft.com/office/powerpoint/2010/main" val="2528920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FF8C10-517A-48D0-8D2D-182243D94AE8}"/>
              </a:ext>
            </a:extLst>
          </p:cNvPr>
          <p:cNvSpPr>
            <a:spLocks noGrp="1"/>
          </p:cNvSpPr>
          <p:nvPr>
            <p:ph type="title"/>
          </p:nvPr>
        </p:nvSpPr>
        <p:spPr>
          <a:xfrm>
            <a:off x="681038" y="365126"/>
            <a:ext cx="8543925" cy="1325563"/>
          </a:xfrm>
          <a:prstGeom prst="rect">
            <a:avLst/>
          </a:prstGeom>
        </p:spPr>
        <p:txBody>
          <a:bodyPr/>
          <a:lstStyle/>
          <a:p>
            <a:r>
              <a:rPr lang="fr-FR"/>
              <a:t>Modifiez le style du titre</a:t>
            </a:r>
            <a:endParaRPr lang="fr-CH"/>
          </a:p>
        </p:txBody>
      </p:sp>
      <p:sp>
        <p:nvSpPr>
          <p:cNvPr id="3" name="Espace réservé de la date 2">
            <a:extLst>
              <a:ext uri="{FF2B5EF4-FFF2-40B4-BE49-F238E27FC236}">
                <a16:creationId xmlns:a16="http://schemas.microsoft.com/office/drawing/2014/main" id="{AC411DE1-2F19-40B2-B0E4-AA4232452E5C}"/>
              </a:ext>
            </a:extLst>
          </p:cNvPr>
          <p:cNvSpPr>
            <a:spLocks noGrp="1"/>
          </p:cNvSpPr>
          <p:nvPr>
            <p:ph type="dt" sz="half" idx="10"/>
          </p:nvPr>
        </p:nvSpPr>
        <p:spPr>
          <a:xfrm>
            <a:off x="681038" y="6356351"/>
            <a:ext cx="2228850" cy="365125"/>
          </a:xfrm>
          <a:prstGeom prst="rect">
            <a:avLst/>
          </a:prstGeom>
        </p:spPr>
        <p:txBody>
          <a:bodyPr/>
          <a:lstStyle/>
          <a:p>
            <a:fld id="{89369BE7-E1FF-4F55-B084-5E6B200D0A79}" type="datetimeFigureOut">
              <a:rPr lang="fr-CH" smtClean="0"/>
              <a:t>25.10.2020</a:t>
            </a:fld>
            <a:endParaRPr lang="fr-CH"/>
          </a:p>
        </p:txBody>
      </p:sp>
      <p:sp>
        <p:nvSpPr>
          <p:cNvPr id="4" name="Espace réservé du pied de page 3">
            <a:extLst>
              <a:ext uri="{FF2B5EF4-FFF2-40B4-BE49-F238E27FC236}">
                <a16:creationId xmlns:a16="http://schemas.microsoft.com/office/drawing/2014/main" id="{EA4B6621-7282-42B6-8844-4E91A1EFDD13}"/>
              </a:ext>
            </a:extLst>
          </p:cNvPr>
          <p:cNvSpPr>
            <a:spLocks noGrp="1"/>
          </p:cNvSpPr>
          <p:nvPr>
            <p:ph type="ftr" sz="quarter" idx="11"/>
          </p:nvPr>
        </p:nvSpPr>
        <p:spPr>
          <a:xfrm>
            <a:off x="3281363" y="6356351"/>
            <a:ext cx="3343275" cy="365125"/>
          </a:xfrm>
          <a:prstGeom prst="rect">
            <a:avLst/>
          </a:prstGeom>
        </p:spPr>
        <p:txBody>
          <a:bodyPr/>
          <a:lstStyle/>
          <a:p>
            <a:endParaRPr lang="fr-CH"/>
          </a:p>
        </p:txBody>
      </p:sp>
      <p:sp>
        <p:nvSpPr>
          <p:cNvPr id="5" name="Espace réservé du numéro de diapositive 4">
            <a:extLst>
              <a:ext uri="{FF2B5EF4-FFF2-40B4-BE49-F238E27FC236}">
                <a16:creationId xmlns:a16="http://schemas.microsoft.com/office/drawing/2014/main" id="{4CEE4497-94BB-4A86-8F01-003DBA91F0C3}"/>
              </a:ext>
            </a:extLst>
          </p:cNvPr>
          <p:cNvSpPr>
            <a:spLocks noGrp="1"/>
          </p:cNvSpPr>
          <p:nvPr>
            <p:ph type="sldNum" sz="quarter" idx="12"/>
          </p:nvPr>
        </p:nvSpPr>
        <p:spPr>
          <a:xfrm>
            <a:off x="6996113" y="6356351"/>
            <a:ext cx="2228850" cy="365125"/>
          </a:xfrm>
          <a:prstGeom prst="rect">
            <a:avLst/>
          </a:prstGeom>
        </p:spPr>
        <p:txBody>
          <a:bodyPr/>
          <a:lstStyle/>
          <a:p>
            <a:fld id="{DEDF0F0C-7E63-40EE-A61C-81765FB431F2}" type="slidenum">
              <a:rPr lang="fr-CH" smtClean="0"/>
              <a:t>‹N°›</a:t>
            </a:fld>
            <a:endParaRPr lang="fr-CH"/>
          </a:p>
        </p:txBody>
      </p:sp>
    </p:spTree>
    <p:extLst>
      <p:ext uri="{BB962C8B-B14F-4D97-AF65-F5344CB8AC3E}">
        <p14:creationId xmlns:p14="http://schemas.microsoft.com/office/powerpoint/2010/main" val="2271875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BD35762-AE45-46EE-8007-35686FFC9BBE}"/>
              </a:ext>
            </a:extLst>
          </p:cNvPr>
          <p:cNvSpPr>
            <a:spLocks noGrp="1"/>
          </p:cNvSpPr>
          <p:nvPr>
            <p:ph type="dt" sz="half" idx="10"/>
          </p:nvPr>
        </p:nvSpPr>
        <p:spPr>
          <a:xfrm>
            <a:off x="681038" y="6356351"/>
            <a:ext cx="2228850" cy="365125"/>
          </a:xfrm>
          <a:prstGeom prst="rect">
            <a:avLst/>
          </a:prstGeom>
        </p:spPr>
        <p:txBody>
          <a:bodyPr/>
          <a:lstStyle/>
          <a:p>
            <a:fld id="{89369BE7-E1FF-4F55-B084-5E6B200D0A79}" type="datetimeFigureOut">
              <a:rPr lang="fr-CH" smtClean="0"/>
              <a:t>25.10.2020</a:t>
            </a:fld>
            <a:endParaRPr lang="fr-CH"/>
          </a:p>
        </p:txBody>
      </p:sp>
      <p:sp>
        <p:nvSpPr>
          <p:cNvPr id="3" name="Espace réservé du pied de page 2">
            <a:extLst>
              <a:ext uri="{FF2B5EF4-FFF2-40B4-BE49-F238E27FC236}">
                <a16:creationId xmlns:a16="http://schemas.microsoft.com/office/drawing/2014/main" id="{276B512F-2F14-4058-967C-7DF9503E6878}"/>
              </a:ext>
            </a:extLst>
          </p:cNvPr>
          <p:cNvSpPr>
            <a:spLocks noGrp="1"/>
          </p:cNvSpPr>
          <p:nvPr>
            <p:ph type="ftr" sz="quarter" idx="11"/>
          </p:nvPr>
        </p:nvSpPr>
        <p:spPr>
          <a:xfrm>
            <a:off x="3281363" y="6356351"/>
            <a:ext cx="3343275" cy="365125"/>
          </a:xfrm>
          <a:prstGeom prst="rect">
            <a:avLst/>
          </a:prstGeom>
        </p:spPr>
        <p:txBody>
          <a:bodyPr/>
          <a:lstStyle/>
          <a:p>
            <a:endParaRPr lang="fr-CH"/>
          </a:p>
        </p:txBody>
      </p:sp>
      <p:sp>
        <p:nvSpPr>
          <p:cNvPr id="4" name="Espace réservé du numéro de diapositive 3">
            <a:extLst>
              <a:ext uri="{FF2B5EF4-FFF2-40B4-BE49-F238E27FC236}">
                <a16:creationId xmlns:a16="http://schemas.microsoft.com/office/drawing/2014/main" id="{E26B696C-4F29-4D5A-A2C3-09FF3815273C}"/>
              </a:ext>
            </a:extLst>
          </p:cNvPr>
          <p:cNvSpPr>
            <a:spLocks noGrp="1"/>
          </p:cNvSpPr>
          <p:nvPr>
            <p:ph type="sldNum" sz="quarter" idx="12"/>
          </p:nvPr>
        </p:nvSpPr>
        <p:spPr>
          <a:xfrm>
            <a:off x="6996113" y="6356351"/>
            <a:ext cx="2228850" cy="365125"/>
          </a:xfrm>
          <a:prstGeom prst="rect">
            <a:avLst/>
          </a:prstGeom>
        </p:spPr>
        <p:txBody>
          <a:bodyPr/>
          <a:lstStyle/>
          <a:p>
            <a:fld id="{DEDF0F0C-7E63-40EE-A61C-81765FB431F2}" type="slidenum">
              <a:rPr lang="fr-CH" smtClean="0"/>
              <a:t>‹N°›</a:t>
            </a:fld>
            <a:endParaRPr lang="fr-CH"/>
          </a:p>
        </p:txBody>
      </p:sp>
    </p:spTree>
    <p:extLst>
      <p:ext uri="{BB962C8B-B14F-4D97-AF65-F5344CB8AC3E}">
        <p14:creationId xmlns:p14="http://schemas.microsoft.com/office/powerpoint/2010/main" val="1962562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902133-FF59-45BA-A4E8-EFD936BAB0FF}"/>
              </a:ext>
            </a:extLst>
          </p:cNvPr>
          <p:cNvSpPr>
            <a:spLocks noGrp="1"/>
          </p:cNvSpPr>
          <p:nvPr>
            <p:ph type="title"/>
          </p:nvPr>
        </p:nvSpPr>
        <p:spPr>
          <a:xfrm>
            <a:off x="682328" y="457200"/>
            <a:ext cx="3194943" cy="1600200"/>
          </a:xfrm>
          <a:prstGeom prst="rect">
            <a:avLst/>
          </a:prstGeom>
        </p:spPr>
        <p:txBody>
          <a:bodyPr anchor="b"/>
          <a:lstStyle>
            <a:lvl1pPr>
              <a:defRPr sz="2600"/>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id="{5C16F066-3C52-4223-96C7-C6F6D4C72EDD}"/>
              </a:ext>
            </a:extLst>
          </p:cNvPr>
          <p:cNvSpPr>
            <a:spLocks noGrp="1"/>
          </p:cNvSpPr>
          <p:nvPr>
            <p:ph idx="1"/>
          </p:nvPr>
        </p:nvSpPr>
        <p:spPr>
          <a:xfrm>
            <a:off x="4211340" y="987426"/>
            <a:ext cx="5014913" cy="4873625"/>
          </a:xfrm>
          <a:prstGeom prst="rect">
            <a:avLst/>
          </a:prstGeo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a:extLst>
              <a:ext uri="{FF2B5EF4-FFF2-40B4-BE49-F238E27FC236}">
                <a16:creationId xmlns:a16="http://schemas.microsoft.com/office/drawing/2014/main" id="{DF753FD3-4A81-4112-A7E7-8860261D1434}"/>
              </a:ext>
            </a:extLst>
          </p:cNvPr>
          <p:cNvSpPr>
            <a:spLocks noGrp="1"/>
          </p:cNvSpPr>
          <p:nvPr>
            <p:ph type="body" sz="half" idx="2"/>
          </p:nvPr>
        </p:nvSpPr>
        <p:spPr>
          <a:xfrm>
            <a:off x="682328" y="2057400"/>
            <a:ext cx="3194943" cy="3811588"/>
          </a:xfrm>
          <a:prstGeom prst="rect">
            <a:avLst/>
          </a:prstGeo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5D91E16-E75D-4FA0-9FFE-261840FCE73A}"/>
              </a:ext>
            </a:extLst>
          </p:cNvPr>
          <p:cNvSpPr>
            <a:spLocks noGrp="1"/>
          </p:cNvSpPr>
          <p:nvPr>
            <p:ph type="dt" sz="half" idx="10"/>
          </p:nvPr>
        </p:nvSpPr>
        <p:spPr>
          <a:xfrm>
            <a:off x="681038" y="6356351"/>
            <a:ext cx="2228850" cy="365125"/>
          </a:xfrm>
          <a:prstGeom prst="rect">
            <a:avLst/>
          </a:prstGeom>
        </p:spPr>
        <p:txBody>
          <a:bodyPr/>
          <a:lstStyle/>
          <a:p>
            <a:fld id="{89369BE7-E1FF-4F55-B084-5E6B200D0A79}" type="datetimeFigureOut">
              <a:rPr lang="fr-CH" smtClean="0"/>
              <a:t>25.10.2020</a:t>
            </a:fld>
            <a:endParaRPr lang="fr-CH"/>
          </a:p>
        </p:txBody>
      </p:sp>
      <p:sp>
        <p:nvSpPr>
          <p:cNvPr id="6" name="Espace réservé du pied de page 5">
            <a:extLst>
              <a:ext uri="{FF2B5EF4-FFF2-40B4-BE49-F238E27FC236}">
                <a16:creationId xmlns:a16="http://schemas.microsoft.com/office/drawing/2014/main" id="{5ADF82EC-1CE8-4CEF-9C34-B1317B37CEC2}"/>
              </a:ext>
            </a:extLst>
          </p:cNvPr>
          <p:cNvSpPr>
            <a:spLocks noGrp="1"/>
          </p:cNvSpPr>
          <p:nvPr>
            <p:ph type="ftr" sz="quarter" idx="11"/>
          </p:nvPr>
        </p:nvSpPr>
        <p:spPr>
          <a:xfrm>
            <a:off x="3281363" y="6356351"/>
            <a:ext cx="3343275" cy="365125"/>
          </a:xfrm>
          <a:prstGeom prst="rect">
            <a:avLst/>
          </a:prstGeom>
        </p:spPr>
        <p:txBody>
          <a:bodyPr/>
          <a:lstStyle/>
          <a:p>
            <a:endParaRPr lang="fr-CH"/>
          </a:p>
        </p:txBody>
      </p:sp>
      <p:sp>
        <p:nvSpPr>
          <p:cNvPr id="7" name="Espace réservé du numéro de diapositive 6">
            <a:extLst>
              <a:ext uri="{FF2B5EF4-FFF2-40B4-BE49-F238E27FC236}">
                <a16:creationId xmlns:a16="http://schemas.microsoft.com/office/drawing/2014/main" id="{28AE4340-E7E0-4C0A-A973-EBFA338A6852}"/>
              </a:ext>
            </a:extLst>
          </p:cNvPr>
          <p:cNvSpPr>
            <a:spLocks noGrp="1"/>
          </p:cNvSpPr>
          <p:nvPr>
            <p:ph type="sldNum" sz="quarter" idx="12"/>
          </p:nvPr>
        </p:nvSpPr>
        <p:spPr>
          <a:xfrm>
            <a:off x="6996113" y="6356351"/>
            <a:ext cx="2228850" cy="365125"/>
          </a:xfrm>
          <a:prstGeom prst="rect">
            <a:avLst/>
          </a:prstGeom>
        </p:spPr>
        <p:txBody>
          <a:bodyPr/>
          <a:lstStyle/>
          <a:p>
            <a:fld id="{DEDF0F0C-7E63-40EE-A61C-81765FB431F2}" type="slidenum">
              <a:rPr lang="fr-CH" smtClean="0"/>
              <a:t>‹N°›</a:t>
            </a:fld>
            <a:endParaRPr lang="fr-CH"/>
          </a:p>
        </p:txBody>
      </p:sp>
    </p:spTree>
    <p:extLst>
      <p:ext uri="{BB962C8B-B14F-4D97-AF65-F5344CB8AC3E}">
        <p14:creationId xmlns:p14="http://schemas.microsoft.com/office/powerpoint/2010/main" val="2419863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73D6FB-680D-460F-B33E-72FCC9C749D9}"/>
              </a:ext>
            </a:extLst>
          </p:cNvPr>
          <p:cNvSpPr>
            <a:spLocks noGrp="1"/>
          </p:cNvSpPr>
          <p:nvPr>
            <p:ph type="title"/>
          </p:nvPr>
        </p:nvSpPr>
        <p:spPr>
          <a:xfrm>
            <a:off x="682328" y="457200"/>
            <a:ext cx="3194943" cy="1600200"/>
          </a:xfrm>
          <a:prstGeom prst="rect">
            <a:avLst/>
          </a:prstGeom>
        </p:spPr>
        <p:txBody>
          <a:bodyPr anchor="b"/>
          <a:lstStyle>
            <a:lvl1pPr>
              <a:defRPr sz="2600"/>
            </a:lvl1pPr>
          </a:lstStyle>
          <a:p>
            <a:r>
              <a:rPr lang="fr-FR"/>
              <a:t>Modifiez le style du titre</a:t>
            </a:r>
            <a:endParaRPr lang="fr-CH"/>
          </a:p>
        </p:txBody>
      </p:sp>
      <p:sp>
        <p:nvSpPr>
          <p:cNvPr id="3" name="Espace réservé pour une image  2">
            <a:extLst>
              <a:ext uri="{FF2B5EF4-FFF2-40B4-BE49-F238E27FC236}">
                <a16:creationId xmlns:a16="http://schemas.microsoft.com/office/drawing/2014/main" id="{1B95412C-4C54-4EB3-A9C4-3CBF472F9D24}"/>
              </a:ext>
            </a:extLst>
          </p:cNvPr>
          <p:cNvSpPr>
            <a:spLocks noGrp="1"/>
          </p:cNvSpPr>
          <p:nvPr>
            <p:ph type="pic" idx="1"/>
          </p:nvPr>
        </p:nvSpPr>
        <p:spPr>
          <a:xfrm>
            <a:off x="4211340" y="987426"/>
            <a:ext cx="5014913" cy="4873625"/>
          </a:xfrm>
          <a:prstGeom prst="rect">
            <a:avLst/>
          </a:prstGeo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fr-CH"/>
          </a:p>
        </p:txBody>
      </p:sp>
      <p:sp>
        <p:nvSpPr>
          <p:cNvPr id="4" name="Espace réservé du texte 3">
            <a:extLst>
              <a:ext uri="{FF2B5EF4-FFF2-40B4-BE49-F238E27FC236}">
                <a16:creationId xmlns:a16="http://schemas.microsoft.com/office/drawing/2014/main" id="{DB06B2CE-0CEF-4491-BDE6-8DF6E871FB51}"/>
              </a:ext>
            </a:extLst>
          </p:cNvPr>
          <p:cNvSpPr>
            <a:spLocks noGrp="1"/>
          </p:cNvSpPr>
          <p:nvPr>
            <p:ph type="body" sz="half" idx="2"/>
          </p:nvPr>
        </p:nvSpPr>
        <p:spPr>
          <a:xfrm>
            <a:off x="682328" y="2057400"/>
            <a:ext cx="3194943" cy="3811588"/>
          </a:xfrm>
          <a:prstGeom prst="rect">
            <a:avLst/>
          </a:prstGeo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0F9CD6A-159A-41F5-B9FA-3057211D7D76}"/>
              </a:ext>
            </a:extLst>
          </p:cNvPr>
          <p:cNvSpPr>
            <a:spLocks noGrp="1"/>
          </p:cNvSpPr>
          <p:nvPr>
            <p:ph type="dt" sz="half" idx="10"/>
          </p:nvPr>
        </p:nvSpPr>
        <p:spPr>
          <a:xfrm>
            <a:off x="681038" y="6356351"/>
            <a:ext cx="2228850" cy="365125"/>
          </a:xfrm>
          <a:prstGeom prst="rect">
            <a:avLst/>
          </a:prstGeom>
        </p:spPr>
        <p:txBody>
          <a:bodyPr/>
          <a:lstStyle/>
          <a:p>
            <a:fld id="{89369BE7-E1FF-4F55-B084-5E6B200D0A79}" type="datetimeFigureOut">
              <a:rPr lang="fr-CH" smtClean="0"/>
              <a:t>25.10.2020</a:t>
            </a:fld>
            <a:endParaRPr lang="fr-CH"/>
          </a:p>
        </p:txBody>
      </p:sp>
      <p:sp>
        <p:nvSpPr>
          <p:cNvPr id="6" name="Espace réservé du pied de page 5">
            <a:extLst>
              <a:ext uri="{FF2B5EF4-FFF2-40B4-BE49-F238E27FC236}">
                <a16:creationId xmlns:a16="http://schemas.microsoft.com/office/drawing/2014/main" id="{D4FC4FCC-7F4D-49DF-99C2-A3CF272A20D4}"/>
              </a:ext>
            </a:extLst>
          </p:cNvPr>
          <p:cNvSpPr>
            <a:spLocks noGrp="1"/>
          </p:cNvSpPr>
          <p:nvPr>
            <p:ph type="ftr" sz="quarter" idx="11"/>
          </p:nvPr>
        </p:nvSpPr>
        <p:spPr>
          <a:xfrm>
            <a:off x="3281363" y="6356351"/>
            <a:ext cx="3343275" cy="365125"/>
          </a:xfrm>
          <a:prstGeom prst="rect">
            <a:avLst/>
          </a:prstGeom>
        </p:spPr>
        <p:txBody>
          <a:bodyPr/>
          <a:lstStyle/>
          <a:p>
            <a:endParaRPr lang="fr-CH"/>
          </a:p>
        </p:txBody>
      </p:sp>
      <p:sp>
        <p:nvSpPr>
          <p:cNvPr id="7" name="Espace réservé du numéro de diapositive 6">
            <a:extLst>
              <a:ext uri="{FF2B5EF4-FFF2-40B4-BE49-F238E27FC236}">
                <a16:creationId xmlns:a16="http://schemas.microsoft.com/office/drawing/2014/main" id="{CE352834-002C-41B0-8B64-B78C6B798535}"/>
              </a:ext>
            </a:extLst>
          </p:cNvPr>
          <p:cNvSpPr>
            <a:spLocks noGrp="1"/>
          </p:cNvSpPr>
          <p:nvPr>
            <p:ph type="sldNum" sz="quarter" idx="12"/>
          </p:nvPr>
        </p:nvSpPr>
        <p:spPr>
          <a:xfrm>
            <a:off x="6996113" y="6356351"/>
            <a:ext cx="2228850" cy="365125"/>
          </a:xfrm>
          <a:prstGeom prst="rect">
            <a:avLst/>
          </a:prstGeom>
        </p:spPr>
        <p:txBody>
          <a:bodyPr/>
          <a:lstStyle/>
          <a:p>
            <a:fld id="{DEDF0F0C-7E63-40EE-A61C-81765FB431F2}" type="slidenum">
              <a:rPr lang="fr-CH" smtClean="0"/>
              <a:t>‹N°›</a:t>
            </a:fld>
            <a:endParaRPr lang="fr-CH"/>
          </a:p>
        </p:txBody>
      </p:sp>
    </p:spTree>
    <p:extLst>
      <p:ext uri="{BB962C8B-B14F-4D97-AF65-F5344CB8AC3E}">
        <p14:creationId xmlns:p14="http://schemas.microsoft.com/office/powerpoint/2010/main" val="697892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50360030-B504-4DAF-ACB8-2754C81B5586}"/>
              </a:ext>
            </a:extLst>
          </p:cNvPr>
          <p:cNvSpPr txBox="1"/>
          <p:nvPr userDrawn="1"/>
        </p:nvSpPr>
        <p:spPr>
          <a:xfrm>
            <a:off x="8695113" y="6600649"/>
            <a:ext cx="1181734" cy="215444"/>
          </a:xfrm>
          <a:prstGeom prst="rect">
            <a:avLst/>
          </a:prstGeom>
          <a:noFill/>
        </p:spPr>
        <p:txBody>
          <a:bodyPr wrap="none" rtlCol="0">
            <a:spAutoFit/>
          </a:bodyPr>
          <a:lstStyle/>
          <a:p>
            <a:r>
              <a:rPr lang="fr-CH" sz="800" dirty="0">
                <a:latin typeface="Microsoft Sans Serif" panose="020B0604020202020204" pitchFamily="34" charset="0"/>
                <a:ea typeface="Microsoft Sans Serif" panose="020B0604020202020204" pitchFamily="34" charset="0"/>
                <a:cs typeface="Microsoft Sans Serif" panose="020B0604020202020204" pitchFamily="34" charset="0"/>
              </a:rPr>
              <a:t>© Marc Rosset - 2020</a:t>
            </a:r>
          </a:p>
        </p:txBody>
      </p:sp>
    </p:spTree>
    <p:extLst>
      <p:ext uri="{BB962C8B-B14F-4D97-AF65-F5344CB8AC3E}">
        <p14:creationId xmlns:p14="http://schemas.microsoft.com/office/powerpoint/2010/main" val="1436736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fr-FR"/>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permanence@crise.c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45CEDED-5B44-4991-A214-4B5FBA0CE3E2}"/>
              </a:ext>
            </a:extLst>
          </p:cNvPr>
          <p:cNvSpPr txBox="1"/>
          <p:nvPr/>
        </p:nvSpPr>
        <p:spPr>
          <a:xfrm>
            <a:off x="1373406" y="1377615"/>
            <a:ext cx="7159188" cy="3600986"/>
          </a:xfrm>
          <a:prstGeom prst="rect">
            <a:avLst/>
          </a:prstGeom>
          <a:noFill/>
        </p:spPr>
        <p:txBody>
          <a:bodyPr wrap="square">
            <a:spAutoFit/>
          </a:bodyPr>
          <a:lstStyle/>
          <a:p>
            <a:pPr algn="ctr"/>
            <a:r>
              <a:rPr lang="fr-CH" sz="2800" dirty="0">
                <a:latin typeface="Microsoft Sans Serif" panose="020B0604020202020204" pitchFamily="34" charset="0"/>
                <a:ea typeface="Microsoft Sans Serif" panose="020B0604020202020204" pitchFamily="34" charset="0"/>
                <a:cs typeface="Microsoft Sans Serif" panose="020B0604020202020204" pitchFamily="34" charset="0"/>
              </a:rPr>
              <a:t>Marc Rosset</a:t>
            </a:r>
            <a:br>
              <a:rPr lang="fr-CH" sz="28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fr-CH"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endParaRPr lang="fr-CH"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r>
              <a:rPr lang="fr-CH" sz="2400" dirty="0">
                <a:latin typeface="Microsoft Sans Serif" panose="020B0604020202020204" pitchFamily="34" charset="0"/>
                <a:ea typeface="Microsoft Sans Serif" panose="020B0604020202020204" pitchFamily="34" charset="0"/>
                <a:cs typeface="Microsoft Sans Serif" panose="020B0604020202020204" pitchFamily="34" charset="0"/>
              </a:rPr>
              <a:t>Médiateur Professionnel CSMP®</a:t>
            </a:r>
            <a:br>
              <a:rPr lang="fr-CH" sz="24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fr-CH" sz="2400" dirty="0">
                <a:latin typeface="Microsoft Sans Serif" panose="020B0604020202020204" pitchFamily="34" charset="0"/>
                <a:ea typeface="Microsoft Sans Serif" panose="020B0604020202020204" pitchFamily="34" charset="0"/>
                <a:cs typeface="Microsoft Sans Serif" panose="020B0604020202020204" pitchFamily="34" charset="0"/>
              </a:rPr>
              <a:t>Personne de Confiance ASPCE®</a:t>
            </a:r>
          </a:p>
          <a:p>
            <a:pPr algn="ctr"/>
            <a:endParaRPr lang="fr-CH"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endParaRPr lang="fr-CH"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r>
              <a:rPr lang="fr-CH" sz="4000" dirty="0">
                <a:latin typeface="Microsoft Sans Serif" panose="020B0604020202020204" pitchFamily="34" charset="0"/>
                <a:ea typeface="Microsoft Sans Serif" panose="020B0604020202020204" pitchFamily="34" charset="0"/>
                <a:cs typeface="Microsoft Sans Serif" panose="020B0604020202020204" pitchFamily="34" charset="0"/>
              </a:rPr>
              <a:t>https://marc-rosset.ch</a:t>
            </a:r>
          </a:p>
        </p:txBody>
      </p:sp>
    </p:spTree>
    <p:extLst>
      <p:ext uri="{BB962C8B-B14F-4D97-AF65-F5344CB8AC3E}">
        <p14:creationId xmlns:p14="http://schemas.microsoft.com/office/powerpoint/2010/main" val="131410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4">
            <a:extLst>
              <a:ext uri="{FF2B5EF4-FFF2-40B4-BE49-F238E27FC236}">
                <a16:creationId xmlns:a16="http://schemas.microsoft.com/office/drawing/2014/main" id="{79EC2DD2-9F7F-4949-B19B-A6A1694AE80E}"/>
              </a:ext>
            </a:extLst>
          </p:cNvPr>
          <p:cNvSpPr>
            <a:spLocks noChangeArrowheads="1"/>
          </p:cNvSpPr>
          <p:nvPr/>
        </p:nvSpPr>
        <p:spPr bwMode="auto">
          <a:xfrm>
            <a:off x="896382" y="1884821"/>
            <a:ext cx="860425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CH" altLang="fr-FR" sz="2000" b="1" dirty="0">
                <a:latin typeface="Microsoft Sans Serif" panose="020B0604020202020204" pitchFamily="34" charset="0"/>
                <a:ea typeface="Microsoft Sans Serif" panose="020B0604020202020204" pitchFamily="34" charset="0"/>
                <a:cs typeface="Microsoft Sans Serif" panose="020B0604020202020204" pitchFamily="34" charset="0"/>
              </a:rPr>
              <a:t>Extrait ATF du 21 décembre 2017</a:t>
            </a:r>
            <a:br>
              <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rPr>
              <a:t>3.5 </a:t>
            </a:r>
            <a:br>
              <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rPr>
            </a:br>
            <a:br>
              <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rPr>
              <a:t>Le harcèlement psychologique, appelé aussi mobbing, se définit comme un enchaînement de propos et/ou d’agissements hostiles, </a:t>
            </a:r>
            <a:r>
              <a:rPr lang="fr-CH" altLang="fr-FR" b="1" dirty="0">
                <a:latin typeface="Microsoft Sans Serif" panose="020B0604020202020204" pitchFamily="34" charset="0"/>
                <a:ea typeface="Microsoft Sans Serif" panose="020B0604020202020204" pitchFamily="34" charset="0"/>
                <a:cs typeface="Microsoft Sans Serif" panose="020B0604020202020204" pitchFamily="34" charset="0"/>
              </a:rPr>
              <a:t>répétés fréquemment pendant une période assez longue</a:t>
            </a:r>
            <a:r>
              <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rPr>
              <a:t>, par lesquels un ou plusieurs individus cherchent à isoler, à marginaliser, voire à exclure </a:t>
            </a:r>
            <a:r>
              <a:rPr lang="fr-CH" altLang="fr-FR" b="1" dirty="0">
                <a:latin typeface="Microsoft Sans Serif" panose="020B0604020202020204" pitchFamily="34" charset="0"/>
                <a:ea typeface="Microsoft Sans Serif" panose="020B0604020202020204" pitchFamily="34" charset="0"/>
                <a:cs typeface="Microsoft Sans Serif" panose="020B0604020202020204" pitchFamily="34" charset="0"/>
              </a:rPr>
              <a:t>une personne</a:t>
            </a:r>
            <a:r>
              <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rPr>
              <a:t> sur son lieu de travail. </a:t>
            </a:r>
          </a:p>
          <a:p>
            <a:br>
              <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rPr>
              <a:t>3.6.2</a:t>
            </a:r>
            <a:br>
              <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rPr>
            </a:br>
            <a:br>
              <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rPr>
              <a:t>D'ailleurs, plus que l'intention subjective du harceleur, c'est finalement </a:t>
            </a:r>
            <a:r>
              <a:rPr lang="fr-CH" altLang="fr-FR" b="1" dirty="0">
                <a:latin typeface="Microsoft Sans Serif" panose="020B0604020202020204" pitchFamily="34" charset="0"/>
                <a:ea typeface="Microsoft Sans Serif" panose="020B0604020202020204" pitchFamily="34" charset="0"/>
                <a:cs typeface="Microsoft Sans Serif" panose="020B0604020202020204" pitchFamily="34" charset="0"/>
              </a:rPr>
              <a:t>l'effet de ses agissements sur la personnalité et la santé de la victime qui est déterminant.</a:t>
            </a:r>
          </a:p>
          <a:p>
            <a:endParaRPr lang="fr-CH" altLang="fr-FR" b="1" i="1" dirty="0">
              <a:solidFill>
                <a:srgbClr val="FF00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5363" name="Rectangle 5">
            <a:extLst>
              <a:ext uri="{FF2B5EF4-FFF2-40B4-BE49-F238E27FC236}">
                <a16:creationId xmlns:a16="http://schemas.microsoft.com/office/drawing/2014/main" id="{7F77F419-446E-4F63-ACAC-06424A59AFC7}"/>
              </a:ext>
            </a:extLst>
          </p:cNvPr>
          <p:cNvSpPr>
            <a:spLocks noChangeArrowheads="1"/>
          </p:cNvSpPr>
          <p:nvPr/>
        </p:nvSpPr>
        <p:spPr bwMode="auto">
          <a:xfrm>
            <a:off x="896382" y="1010109"/>
            <a:ext cx="54232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Harcèlement psychologique / mobbing</a:t>
            </a:r>
          </a:p>
        </p:txBody>
      </p:sp>
      <p:sp>
        <p:nvSpPr>
          <p:cNvPr id="2" name="Rectangle 3">
            <a:extLst>
              <a:ext uri="{FF2B5EF4-FFF2-40B4-BE49-F238E27FC236}">
                <a16:creationId xmlns:a16="http://schemas.microsoft.com/office/drawing/2014/main" id="{571EB654-94E9-4E64-B7CC-8C067568C238}"/>
              </a:ext>
            </a:extLst>
          </p:cNvPr>
          <p:cNvSpPr>
            <a:spLocks noChangeArrowheads="1"/>
          </p:cNvSpPr>
          <p:nvPr/>
        </p:nvSpPr>
        <p:spPr bwMode="auto">
          <a:xfrm>
            <a:off x="430984" y="242256"/>
            <a:ext cx="10342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dirty="0">
                <a:latin typeface="Microsoft Sans Serif" panose="020B0604020202020204" pitchFamily="34" charset="0"/>
                <a:ea typeface="Microsoft Sans Serif" panose="020B0604020202020204" pitchFamily="34" charset="0"/>
                <a:cs typeface="Microsoft Sans Serif" panose="020B0604020202020204" pitchFamily="34" charset="0"/>
              </a:rPr>
              <a:t>Relation</a:t>
            </a:r>
          </a:p>
        </p:txBody>
      </p:sp>
      <p:pic>
        <p:nvPicPr>
          <p:cNvPr id="4" name="Image 3">
            <a:extLst>
              <a:ext uri="{FF2B5EF4-FFF2-40B4-BE49-F238E27FC236}">
                <a16:creationId xmlns:a16="http://schemas.microsoft.com/office/drawing/2014/main" id="{4DDDDE55-045A-4772-A458-B82B254079AA}"/>
              </a:ext>
            </a:extLst>
          </p:cNvPr>
          <p:cNvPicPr>
            <a:picLocks noChangeAspect="1"/>
          </p:cNvPicPr>
          <p:nvPr/>
        </p:nvPicPr>
        <p:blipFill>
          <a:blip r:embed="rId3"/>
          <a:stretch>
            <a:fillRect/>
          </a:stretch>
        </p:blipFill>
        <p:spPr>
          <a:xfrm rot="5400000">
            <a:off x="253346" y="797532"/>
            <a:ext cx="707197" cy="3353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149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149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14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a:extLst>
              <a:ext uri="{FF2B5EF4-FFF2-40B4-BE49-F238E27FC236}">
                <a16:creationId xmlns:a16="http://schemas.microsoft.com/office/drawing/2014/main" id="{E8493B1D-9407-4B5C-B663-180EC650B428}"/>
              </a:ext>
            </a:extLst>
          </p:cNvPr>
          <p:cNvSpPr>
            <a:spLocks noChangeArrowheads="1"/>
          </p:cNvSpPr>
          <p:nvPr/>
        </p:nvSpPr>
        <p:spPr bwMode="auto">
          <a:xfrm>
            <a:off x="917774" y="1006080"/>
            <a:ext cx="7953360"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Harcèlement sexuel, discrimination LEG Art. 4 </a:t>
            </a:r>
            <a:br>
              <a:rPr lang="fr-CH" altLang="fr-FR" b="1"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fr-CH" altLang="fr-FR"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rPr>
              <a:t>«Par comportement discriminatoire, on entend tout comportement importun de caractère sexuel ou tout autre comportement fondé sur l’appartenance sexuelle, </a:t>
            </a:r>
            <a:r>
              <a:rPr lang="fr-CH" altLang="fr-FR" b="1" dirty="0">
                <a:latin typeface="Microsoft Sans Serif" panose="020B0604020202020204" pitchFamily="34" charset="0"/>
                <a:ea typeface="Microsoft Sans Serif" panose="020B0604020202020204" pitchFamily="34" charset="0"/>
                <a:cs typeface="Microsoft Sans Serif" panose="020B0604020202020204" pitchFamily="34" charset="0"/>
              </a:rPr>
              <a:t>qui porte atteinte à la dignité de la personne</a:t>
            </a:r>
            <a:r>
              <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rPr>
              <a:t> sur son lieu de travail, en particulier le fait de proférer des menaces, de promettre des avantages, d’imposer des contraintes ou d’exercer des pressions de toute nature sur une personne en vue d’obtenir d’elle des faveurs de nature sexuelle».</a:t>
            </a:r>
          </a:p>
          <a:p>
            <a:endPar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fr-FR" altLang="fr-FR" dirty="0">
                <a:latin typeface="Microsoft Sans Serif" panose="020B0604020202020204" pitchFamily="34" charset="0"/>
                <a:ea typeface="Microsoft Sans Serif" panose="020B0604020202020204" pitchFamily="34" charset="0"/>
                <a:cs typeface="Microsoft Sans Serif" panose="020B0604020202020204" pitchFamily="34" charset="0"/>
              </a:rPr>
              <a:t>BFE et OFS 2009 : </a:t>
            </a:r>
            <a:r>
              <a:rPr lang="fr-FR" altLang="fr-FR" b="1" dirty="0">
                <a:solidFill>
                  <a:srgbClr val="FF0000"/>
                </a:solidFill>
                <a:latin typeface="Microsoft Sans Serif" panose="020B0604020202020204" pitchFamily="34" charset="0"/>
                <a:ea typeface="Microsoft Sans Serif" panose="020B0604020202020204" pitchFamily="34" charset="0"/>
                <a:cs typeface="Microsoft Sans Serif" panose="020B0604020202020204" pitchFamily="34" charset="0"/>
              </a:rPr>
              <a:t>28%</a:t>
            </a:r>
            <a:r>
              <a:rPr lang="fr-FR" altLang="fr-FR" dirty="0">
                <a:latin typeface="Microsoft Sans Serif" panose="020B0604020202020204" pitchFamily="34" charset="0"/>
                <a:ea typeface="Microsoft Sans Serif" panose="020B0604020202020204" pitchFamily="34" charset="0"/>
                <a:cs typeface="Microsoft Sans Serif" panose="020B0604020202020204" pitchFamily="34" charset="0"/>
              </a:rPr>
              <a:t> des femmes seraient victimes</a:t>
            </a:r>
            <a:br>
              <a:rPr lang="fr-FR" altLang="fr-FR" dirty="0">
                <a:latin typeface="Microsoft Sans Serif" panose="020B0604020202020204" pitchFamily="34" charset="0"/>
                <a:ea typeface="Microsoft Sans Serif" panose="020B0604020202020204" pitchFamily="34" charset="0"/>
                <a:cs typeface="Microsoft Sans Serif" panose="020B0604020202020204" pitchFamily="34" charset="0"/>
              </a:rPr>
            </a:br>
            <a:br>
              <a:rPr lang="fr-FR" altLang="fr-FR"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fr-FR" altLang="fr-FR" sz="1400" dirty="0">
              <a:solidFill>
                <a:srgbClr val="FF00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Rectangle 3">
            <a:extLst>
              <a:ext uri="{FF2B5EF4-FFF2-40B4-BE49-F238E27FC236}">
                <a16:creationId xmlns:a16="http://schemas.microsoft.com/office/drawing/2014/main" id="{9F1EBFBD-1780-4B44-A3C5-B6D8E99E90E8}"/>
              </a:ext>
            </a:extLst>
          </p:cNvPr>
          <p:cNvSpPr>
            <a:spLocks noChangeArrowheads="1"/>
          </p:cNvSpPr>
          <p:nvPr/>
        </p:nvSpPr>
        <p:spPr bwMode="auto">
          <a:xfrm>
            <a:off x="430984" y="242256"/>
            <a:ext cx="10342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dirty="0">
                <a:latin typeface="Microsoft Sans Serif" panose="020B0604020202020204" pitchFamily="34" charset="0"/>
                <a:ea typeface="Microsoft Sans Serif" panose="020B0604020202020204" pitchFamily="34" charset="0"/>
                <a:cs typeface="Microsoft Sans Serif" panose="020B0604020202020204" pitchFamily="34" charset="0"/>
              </a:rPr>
              <a:t>Relation</a:t>
            </a:r>
          </a:p>
        </p:txBody>
      </p:sp>
      <p:pic>
        <p:nvPicPr>
          <p:cNvPr id="4" name="Image 3">
            <a:extLst>
              <a:ext uri="{FF2B5EF4-FFF2-40B4-BE49-F238E27FC236}">
                <a16:creationId xmlns:a16="http://schemas.microsoft.com/office/drawing/2014/main" id="{0B078985-91FC-4735-9B01-B38055F2EAD0}"/>
              </a:ext>
            </a:extLst>
          </p:cNvPr>
          <p:cNvPicPr>
            <a:picLocks noChangeAspect="1"/>
          </p:cNvPicPr>
          <p:nvPr/>
        </p:nvPicPr>
        <p:blipFill>
          <a:blip r:embed="rId2"/>
          <a:stretch>
            <a:fillRect/>
          </a:stretch>
        </p:blipFill>
        <p:spPr>
          <a:xfrm>
            <a:off x="391025" y="620713"/>
            <a:ext cx="335309" cy="70719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124D0F21-F29C-4DB1-A902-E64E0F08BEAE}"/>
              </a:ext>
            </a:extLst>
          </p:cNvPr>
          <p:cNvSpPr>
            <a:spLocks noChangeArrowheads="1"/>
          </p:cNvSpPr>
          <p:nvPr/>
        </p:nvSpPr>
        <p:spPr bwMode="auto">
          <a:xfrm>
            <a:off x="430984" y="242256"/>
            <a:ext cx="10342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dirty="0">
                <a:latin typeface="Microsoft Sans Serif" panose="020B0604020202020204" pitchFamily="34" charset="0"/>
                <a:ea typeface="Microsoft Sans Serif" panose="020B0604020202020204" pitchFamily="34" charset="0"/>
                <a:cs typeface="Microsoft Sans Serif" panose="020B0604020202020204" pitchFamily="34" charset="0"/>
              </a:rPr>
              <a:t>Relation</a:t>
            </a:r>
          </a:p>
        </p:txBody>
      </p:sp>
      <p:sp>
        <p:nvSpPr>
          <p:cNvPr id="5" name="Rectangle 5">
            <a:extLst>
              <a:ext uri="{FF2B5EF4-FFF2-40B4-BE49-F238E27FC236}">
                <a16:creationId xmlns:a16="http://schemas.microsoft.com/office/drawing/2014/main" id="{F7A76675-0969-4E57-8A51-EFFDBB5EC7F2}"/>
              </a:ext>
            </a:extLst>
          </p:cNvPr>
          <p:cNvSpPr>
            <a:spLocks noChangeArrowheads="1"/>
          </p:cNvSpPr>
          <p:nvPr/>
        </p:nvSpPr>
        <p:spPr bwMode="auto">
          <a:xfrm>
            <a:off x="917774" y="1006080"/>
            <a:ext cx="7953360" cy="32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Conflits</a:t>
            </a:r>
          </a:p>
          <a:p>
            <a:endParaRPr lang="fr-CH" altLang="fr-FR" sz="2400" dirty="0">
              <a:solidFill>
                <a:srgbClr val="FF00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fr-FR" alt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t>Le conflit découle souvent d’une accumulation de tensions</a:t>
            </a:r>
          </a:p>
          <a:p>
            <a:pPr>
              <a:buFontTx/>
              <a:buChar char="-"/>
            </a:pPr>
            <a:endParaRPr lang="fr-FR" altLang="fr-FR"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fr-FR" alt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t>Les tensions trouvent leur origine dans le décalage </a:t>
            </a:r>
            <a:br>
              <a:rPr lang="fr-FR" alt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fr-FR" alt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t>qu’il y a entre mes attentes et la réalité</a:t>
            </a:r>
            <a:br>
              <a:rPr lang="fr-FR" alt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fr-FR" altLang="fr-FR"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fr-FR" alt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t>Comment naissent les attentes </a:t>
            </a:r>
            <a:r>
              <a:rPr lang="fr-FR"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br>
              <a:rPr lang="fr-FR" alt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fr-FR" altLang="fr-FR"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fr-FR" altLang="fr-FR" sz="1400" dirty="0">
              <a:solidFill>
                <a:srgbClr val="FF00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Image 3">
            <a:extLst>
              <a:ext uri="{FF2B5EF4-FFF2-40B4-BE49-F238E27FC236}">
                <a16:creationId xmlns:a16="http://schemas.microsoft.com/office/drawing/2014/main" id="{E1FAB1DD-7E63-4C59-BE9C-1EA1683CC02F}"/>
              </a:ext>
            </a:extLst>
          </p:cNvPr>
          <p:cNvPicPr>
            <a:picLocks noChangeAspect="1"/>
          </p:cNvPicPr>
          <p:nvPr/>
        </p:nvPicPr>
        <p:blipFill>
          <a:blip r:embed="rId2"/>
          <a:stretch>
            <a:fillRect/>
          </a:stretch>
        </p:blipFill>
        <p:spPr>
          <a:xfrm>
            <a:off x="365023" y="611588"/>
            <a:ext cx="335309" cy="707197"/>
          </a:xfrm>
          <a:prstGeom prst="rect">
            <a:avLst/>
          </a:prstGeom>
        </p:spPr>
      </p:pic>
    </p:spTree>
    <p:extLst>
      <p:ext uri="{BB962C8B-B14F-4D97-AF65-F5344CB8AC3E}">
        <p14:creationId xmlns:p14="http://schemas.microsoft.com/office/powerpoint/2010/main" val="2999450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075765F-6AE7-47F4-AC13-B86110FC7F01}"/>
              </a:ext>
            </a:extLst>
          </p:cNvPr>
          <p:cNvSpPr>
            <a:spLocks noGrp="1" noChangeArrowheads="1"/>
          </p:cNvSpPr>
          <p:nvPr>
            <p:ph type="title"/>
          </p:nvPr>
        </p:nvSpPr>
        <p:spPr bwMode="auto">
          <a:xfrm>
            <a:off x="495300" y="274638"/>
            <a:ext cx="89154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fr-CH" altLang="fr-FR"/>
              <a:t>§</a:t>
            </a:r>
          </a:p>
        </p:txBody>
      </p:sp>
      <p:sp>
        <p:nvSpPr>
          <p:cNvPr id="23555" name="Rectangle 3">
            <a:extLst>
              <a:ext uri="{FF2B5EF4-FFF2-40B4-BE49-F238E27FC236}">
                <a16:creationId xmlns:a16="http://schemas.microsoft.com/office/drawing/2014/main" id="{B7FB1BFC-8E61-47D9-8780-5094D6E4E6AC}"/>
              </a:ext>
            </a:extLst>
          </p:cNvPr>
          <p:cNvSpPr>
            <a:spLocks noGrp="1" noChangeArrowheads="1"/>
          </p:cNvSpPr>
          <p:nvPr>
            <p:ph type="body" idx="1"/>
          </p:nvPr>
        </p:nvSpPr>
        <p:spPr bwMode="auto">
          <a:xfrm>
            <a:off x="495300" y="1600200"/>
            <a:ext cx="89154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CH" altLang="fr-FR"/>
          </a:p>
        </p:txBody>
      </p:sp>
      <p:sp>
        <p:nvSpPr>
          <p:cNvPr id="23556" name="Rectangle 4">
            <a:extLst>
              <a:ext uri="{FF2B5EF4-FFF2-40B4-BE49-F238E27FC236}">
                <a16:creationId xmlns:a16="http://schemas.microsoft.com/office/drawing/2014/main" id="{1FF8018F-3F90-4ECF-ADB7-1C16D50ECC5C}"/>
              </a:ext>
            </a:extLst>
          </p:cNvPr>
          <p:cNvSpPr>
            <a:spLocks noChangeArrowheads="1"/>
          </p:cNvSpPr>
          <p:nvPr/>
        </p:nvSpPr>
        <p:spPr bwMode="auto">
          <a:xfrm>
            <a:off x="0" y="0"/>
            <a:ext cx="9906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fr-FR" altLang="fr-FR"/>
          </a:p>
        </p:txBody>
      </p:sp>
      <p:pic>
        <p:nvPicPr>
          <p:cNvPr id="193541" name="Picture 5" descr="boite_2">
            <a:extLst>
              <a:ext uri="{FF2B5EF4-FFF2-40B4-BE49-F238E27FC236}">
                <a16:creationId xmlns:a16="http://schemas.microsoft.com/office/drawing/2014/main" id="{9E4195B9-E016-40AC-8C1B-0FCB727A5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334963"/>
            <a:ext cx="7954963" cy="614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42" name="Text Box 6">
            <a:extLst>
              <a:ext uri="{FF2B5EF4-FFF2-40B4-BE49-F238E27FC236}">
                <a16:creationId xmlns:a16="http://schemas.microsoft.com/office/drawing/2014/main" id="{33841EDB-8D9B-42B6-AA58-98D23330FA05}"/>
              </a:ext>
            </a:extLst>
          </p:cNvPr>
          <p:cNvSpPr txBox="1">
            <a:spLocks noChangeArrowheads="1"/>
          </p:cNvSpPr>
          <p:nvPr/>
        </p:nvSpPr>
        <p:spPr bwMode="auto">
          <a:xfrm>
            <a:off x="2362200" y="5175250"/>
            <a:ext cx="1633538"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CH" altLang="fr-FR">
                <a:latin typeface="Verdana" panose="020B0604030504040204" pitchFamily="34" charset="0"/>
              </a:rPr>
              <a:t>80 grammes</a:t>
            </a:r>
          </a:p>
        </p:txBody>
      </p:sp>
      <p:sp>
        <p:nvSpPr>
          <p:cNvPr id="193543" name="Text Box 7">
            <a:extLst>
              <a:ext uri="{FF2B5EF4-FFF2-40B4-BE49-F238E27FC236}">
                <a16:creationId xmlns:a16="http://schemas.microsoft.com/office/drawing/2014/main" id="{6FBFDC73-6972-4E5A-A5C9-D941CA78C70D}"/>
              </a:ext>
            </a:extLst>
          </p:cNvPr>
          <p:cNvSpPr txBox="1">
            <a:spLocks noChangeArrowheads="1"/>
          </p:cNvSpPr>
          <p:nvPr/>
        </p:nvSpPr>
        <p:spPr bwMode="auto">
          <a:xfrm>
            <a:off x="5165725" y="5175250"/>
            <a:ext cx="2284413"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CH" altLang="fr-FR">
                <a:latin typeface="Verdana" panose="020B0604030504040204" pitchFamily="34" charset="0"/>
              </a:rPr>
              <a:t>1kg 380 grammes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nodeType="clickEffect">
                                  <p:stCondLst>
                                    <p:cond delay="0"/>
                                  </p:stCondLst>
                                  <p:childTnLst>
                                    <p:set>
                                      <p:cBhvr>
                                        <p:cTn id="6" dur="10">
                                          <p:stCondLst>
                                            <p:cond delay="0"/>
                                          </p:stCondLst>
                                        </p:cTn>
                                        <p:tgtEl>
                                          <p:spTgt spid="1935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35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35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3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2" grpId="0" animBg="1"/>
      <p:bldP spid="1935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FCBE8A19-27E4-4474-86B4-CB5E75466779}"/>
              </a:ext>
            </a:extLst>
          </p:cNvPr>
          <p:cNvSpPr>
            <a:spLocks noChangeArrowheads="1"/>
          </p:cNvSpPr>
          <p:nvPr/>
        </p:nvSpPr>
        <p:spPr bwMode="auto">
          <a:xfrm>
            <a:off x="919464" y="345772"/>
            <a:ext cx="4046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dirty="0">
                <a:latin typeface="Verdana" panose="020B0604030504040204" pitchFamily="34" charset="0"/>
              </a:rPr>
              <a:t>Pour survivre... je dois m'adapter</a:t>
            </a:r>
          </a:p>
        </p:txBody>
      </p:sp>
      <p:sp>
        <p:nvSpPr>
          <p:cNvPr id="24579" name="Rectangle 5">
            <a:extLst>
              <a:ext uri="{FF2B5EF4-FFF2-40B4-BE49-F238E27FC236}">
                <a16:creationId xmlns:a16="http://schemas.microsoft.com/office/drawing/2014/main" id="{E78BCA5A-9E7B-421A-863F-A5AB42E2F7A0}"/>
              </a:ext>
            </a:extLst>
          </p:cNvPr>
          <p:cNvSpPr>
            <a:spLocks noChangeArrowheads="1"/>
          </p:cNvSpPr>
          <p:nvPr/>
        </p:nvSpPr>
        <p:spPr bwMode="auto">
          <a:xfrm>
            <a:off x="916894" y="1182688"/>
            <a:ext cx="74168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CH" altLang="fr-FR" dirty="0">
                <a:latin typeface="Verdana" panose="020B0604030504040204" pitchFamily="34" charset="0"/>
              </a:rPr>
              <a:t>L'adaptation se décompose en trois paliers successifs :</a:t>
            </a:r>
          </a:p>
          <a:p>
            <a:r>
              <a:rPr lang="fr-CH" altLang="fr-FR" dirty="0">
                <a:latin typeface="Verdana" panose="020B0604030504040204" pitchFamily="34" charset="0"/>
              </a:rPr>
              <a:t> </a:t>
            </a:r>
          </a:p>
          <a:p>
            <a:r>
              <a:rPr lang="fr-CH" altLang="fr-FR" dirty="0">
                <a:latin typeface="Verdana" panose="020B0604030504040204" pitchFamily="34" charset="0"/>
              </a:rPr>
              <a:t>	</a:t>
            </a:r>
          </a:p>
          <a:p>
            <a:r>
              <a:rPr lang="fr-CH" altLang="fr-FR" dirty="0">
                <a:latin typeface="Verdana" panose="020B0604030504040204" pitchFamily="34" charset="0"/>
              </a:rPr>
              <a:t>	- percevoir</a:t>
            </a:r>
          </a:p>
          <a:p>
            <a:endParaRPr lang="fr-CH" altLang="fr-FR" dirty="0">
              <a:latin typeface="Verdana" panose="020B0604030504040204" pitchFamily="34" charset="0"/>
            </a:endParaRPr>
          </a:p>
          <a:p>
            <a:endParaRPr lang="fr-CH" altLang="fr-FR" dirty="0">
              <a:latin typeface="Verdana" panose="020B0604030504040204" pitchFamily="34" charset="0"/>
            </a:endParaRPr>
          </a:p>
          <a:p>
            <a:r>
              <a:rPr lang="fr-CH" altLang="fr-FR" dirty="0">
                <a:latin typeface="Verdana" panose="020B0604030504040204" pitchFamily="34" charset="0"/>
              </a:rPr>
              <a:t>	- classer</a:t>
            </a:r>
          </a:p>
          <a:p>
            <a:endParaRPr lang="fr-CH" altLang="fr-FR" dirty="0">
              <a:latin typeface="Verdana" panose="020B0604030504040204" pitchFamily="34" charset="0"/>
            </a:endParaRPr>
          </a:p>
          <a:p>
            <a:endParaRPr lang="fr-CH" altLang="fr-FR" dirty="0">
              <a:latin typeface="Verdana" panose="020B0604030504040204" pitchFamily="34" charset="0"/>
            </a:endParaRPr>
          </a:p>
          <a:p>
            <a:r>
              <a:rPr lang="fr-CH" altLang="fr-FR" dirty="0">
                <a:latin typeface="Verdana" panose="020B0604030504040204" pitchFamily="34" charset="0"/>
              </a:rPr>
              <a:t>	- anticiper</a:t>
            </a:r>
          </a:p>
          <a:p>
            <a:endParaRPr lang="fr-CH" altLang="fr-FR" dirty="0">
              <a:latin typeface="Verdana" panose="020B0604030504040204" pitchFamily="34" charset="0"/>
            </a:endParaRPr>
          </a:p>
          <a:p>
            <a:endParaRPr lang="fr-CH" altLang="fr-FR" dirty="0">
              <a:latin typeface="Verdana" panose="020B0604030504040204" pitchFamily="34" charset="0"/>
            </a:endParaRPr>
          </a:p>
          <a:p>
            <a:endParaRPr lang="fr-CH" altLang="fr-FR" dirty="0">
              <a:latin typeface="Verdana" panose="020B0604030504040204" pitchFamily="34" charset="0"/>
            </a:endParaRPr>
          </a:p>
          <a:p>
            <a:endParaRPr lang="fr-CH" altLang="fr-FR" dirty="0">
              <a:latin typeface="Verdan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40FF0AC4-054E-4ED0-A2A4-D502CF307720}"/>
              </a:ext>
            </a:extLst>
          </p:cNvPr>
          <p:cNvSpPr>
            <a:spLocks noChangeArrowheads="1"/>
          </p:cNvSpPr>
          <p:nvPr/>
        </p:nvSpPr>
        <p:spPr bwMode="auto">
          <a:xfrm>
            <a:off x="849313" y="1185863"/>
            <a:ext cx="8524875" cy="3970318"/>
          </a:xfrm>
          <a:prstGeom prst="rect">
            <a:avLst/>
          </a:prstGeom>
          <a:noFill/>
          <a:ln>
            <a:noFill/>
          </a:ln>
          <a:effectLst/>
        </p:spPr>
        <p:txBody>
          <a:bodyP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r>
              <a:rPr lang="fr-CH" altLang="fr-FR" b="1" dirty="0">
                <a:latin typeface="Verdana" panose="020B0604030504040204" pitchFamily="34" charset="0"/>
              </a:rPr>
              <a:t>Neurones fuseaux, captent en 2 centièmes de seconde !</a:t>
            </a:r>
          </a:p>
          <a:p>
            <a:pPr>
              <a:defRPr/>
            </a:pPr>
            <a:endParaRPr lang="fr-CH" altLang="fr-FR" dirty="0">
              <a:latin typeface="Verdana" panose="020B0604030504040204" pitchFamily="34" charset="0"/>
            </a:endParaRPr>
          </a:p>
          <a:p>
            <a:pPr>
              <a:defRPr/>
            </a:pPr>
            <a:r>
              <a:rPr lang="fr-CH" altLang="fr-FR" dirty="0">
                <a:latin typeface="Verdana" panose="020B0604030504040204" pitchFamily="34" charset="0"/>
              </a:rPr>
              <a:t>Ma </a:t>
            </a:r>
            <a:r>
              <a:rPr lang="fr-CH" altLang="fr-FR" dirty="0">
                <a:solidFill>
                  <a:srgbClr val="CC3300"/>
                </a:solidFill>
                <a:latin typeface="Verdana" panose="020B0604030504040204" pitchFamily="34" charset="0"/>
              </a:rPr>
              <a:t>perception</a:t>
            </a:r>
            <a:r>
              <a:rPr lang="fr-CH" altLang="fr-FR" dirty="0">
                <a:latin typeface="Verdana" panose="020B0604030504040204" pitchFamily="34" charset="0"/>
              </a:rPr>
              <a:t> est rapide, efficace et </a:t>
            </a:r>
          </a:p>
          <a:p>
            <a:pPr>
              <a:defRPr/>
            </a:pPr>
            <a:endParaRPr lang="fr-CH" altLang="fr-FR" b="1" dirty="0">
              <a:latin typeface="Verdana" panose="020B0604030504040204" pitchFamily="34" charset="0"/>
            </a:endParaRPr>
          </a:p>
          <a:p>
            <a:pPr>
              <a:defRPr/>
            </a:pPr>
            <a:r>
              <a:rPr lang="fr-CH" altLang="fr-FR" b="1" dirty="0">
                <a:latin typeface="Verdana" panose="020B0604030504040204" pitchFamily="34" charset="0"/>
              </a:rPr>
              <a:t>sélective (on ne traite que 1% de l’information)</a:t>
            </a:r>
            <a:br>
              <a:rPr lang="fr-CH" altLang="fr-FR" dirty="0">
                <a:latin typeface="Verdana" panose="020B0604030504040204" pitchFamily="34" charset="0"/>
              </a:rPr>
            </a:br>
            <a:endParaRPr lang="fr-CH" altLang="fr-FR" dirty="0">
              <a:latin typeface="Verdana" panose="020B0604030504040204" pitchFamily="34" charset="0"/>
            </a:endParaRPr>
          </a:p>
          <a:p>
            <a:pPr>
              <a:defRPr/>
            </a:pPr>
            <a:r>
              <a:rPr lang="fr-CH" altLang="fr-FR" dirty="0">
                <a:latin typeface="Verdana" panose="020B0604030504040204" pitchFamily="34" charset="0"/>
              </a:rPr>
              <a:t>Elle est aussi multi sensorielle avec prédominance :</a:t>
            </a:r>
          </a:p>
          <a:p>
            <a:pPr>
              <a:defRPr/>
            </a:pPr>
            <a:endParaRPr lang="fr-CH" altLang="fr-FR" dirty="0">
              <a:latin typeface="Verdana" panose="020B0604030504040204" pitchFamily="34" charset="0"/>
            </a:endParaRPr>
          </a:p>
          <a:p>
            <a:pPr marL="742950" lvl="1" indent="-285750">
              <a:buFont typeface="Arial" panose="020B0604020202020204" pitchFamily="34" charset="0"/>
              <a:buChar char="•"/>
              <a:defRPr/>
            </a:pPr>
            <a:r>
              <a:rPr lang="fr-CH" altLang="fr-FR" i="1" dirty="0">
                <a:latin typeface="Verdana" panose="020B0604030504040204" pitchFamily="34" charset="0"/>
              </a:rPr>
              <a:t>visuels</a:t>
            </a:r>
          </a:p>
          <a:p>
            <a:pPr marL="742950" lvl="1" indent="-285750">
              <a:buFont typeface="Arial" panose="020B0604020202020204" pitchFamily="34" charset="0"/>
              <a:buChar char="•"/>
              <a:defRPr/>
            </a:pPr>
            <a:r>
              <a:rPr lang="fr-CH" altLang="fr-FR" i="1" dirty="0">
                <a:latin typeface="Verdana" panose="020B0604030504040204" pitchFamily="34" charset="0"/>
              </a:rPr>
              <a:t>auditifs</a:t>
            </a:r>
          </a:p>
          <a:p>
            <a:pPr marL="742950" lvl="1" indent="-285750">
              <a:buFont typeface="Arial" panose="020B0604020202020204" pitchFamily="34" charset="0"/>
              <a:buChar char="•"/>
              <a:defRPr/>
            </a:pPr>
            <a:r>
              <a:rPr lang="fr-CH" altLang="fr-FR" i="1" dirty="0">
                <a:latin typeface="Verdana" panose="020B0604030504040204" pitchFamily="34" charset="0"/>
              </a:rPr>
              <a:t>kinesthésiques</a:t>
            </a:r>
          </a:p>
          <a:p>
            <a:pPr marL="742950" lvl="1" indent="-285750">
              <a:buFont typeface="Arial" panose="020B0604020202020204" pitchFamily="34" charset="0"/>
              <a:buChar char="•"/>
              <a:defRPr/>
            </a:pPr>
            <a:r>
              <a:rPr lang="fr-CH" altLang="fr-FR" i="1" dirty="0">
                <a:latin typeface="Verdana" panose="020B0604030504040204" pitchFamily="34" charset="0"/>
              </a:rPr>
              <a:t>olfactifs</a:t>
            </a:r>
          </a:p>
          <a:p>
            <a:pPr lvl="1">
              <a:buFontTx/>
              <a:buChar char="-"/>
              <a:defRPr/>
            </a:pPr>
            <a:endParaRPr lang="fr-CH" altLang="fr-FR" i="1" dirty="0">
              <a:latin typeface="Verdana" panose="020B0604030504040204" pitchFamily="34" charset="0"/>
            </a:endParaRPr>
          </a:p>
          <a:p>
            <a:pPr>
              <a:defRPr/>
            </a:pPr>
            <a:endParaRPr lang="fr-CH" altLang="fr-FR" dirty="0">
              <a:latin typeface="Verdana" panose="020B0604030504040204" pitchFamily="34" charset="0"/>
            </a:endParaRPr>
          </a:p>
        </p:txBody>
      </p:sp>
      <p:sp>
        <p:nvSpPr>
          <p:cNvPr id="25603" name="Rectangle 5">
            <a:extLst>
              <a:ext uri="{FF2B5EF4-FFF2-40B4-BE49-F238E27FC236}">
                <a16:creationId xmlns:a16="http://schemas.microsoft.com/office/drawing/2014/main" id="{D7293DF4-334F-40FA-A6B4-A8D8817BAFA8}"/>
              </a:ext>
            </a:extLst>
          </p:cNvPr>
          <p:cNvSpPr>
            <a:spLocks noChangeArrowheads="1"/>
          </p:cNvSpPr>
          <p:nvPr/>
        </p:nvSpPr>
        <p:spPr bwMode="auto">
          <a:xfrm>
            <a:off x="917322" y="358775"/>
            <a:ext cx="31511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dirty="0">
                <a:latin typeface="Verdana" panose="020B0604030504040204" pitchFamily="34" charset="0"/>
              </a:rPr>
              <a:t>Pour survivre... je perçois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4">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55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9491C5-52FA-499D-9392-C07096238B5C}"/>
              </a:ext>
            </a:extLst>
          </p:cNvPr>
          <p:cNvSpPr/>
          <p:nvPr/>
        </p:nvSpPr>
        <p:spPr>
          <a:xfrm>
            <a:off x="889626" y="1328113"/>
            <a:ext cx="8451196" cy="3693319"/>
          </a:xfrm>
          <a:prstGeom prst="rect">
            <a:avLst/>
          </a:prstGeom>
        </p:spPr>
        <p:txBody>
          <a:bodyPr wrap="square">
            <a:spAutoFit/>
          </a:bodyPr>
          <a:lstStyle/>
          <a:p>
            <a:pPr>
              <a:buFontTx/>
              <a:buChar char="-"/>
            </a:pPr>
            <a:r>
              <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rPr>
              <a:t> Je simplifie les informations que je reçois et je les classe</a:t>
            </a:r>
          </a:p>
          <a:p>
            <a:pPr>
              <a:buFontTx/>
              <a:buChar char="-"/>
            </a:pPr>
            <a:endPar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buFontTx/>
              <a:buChar char="-"/>
            </a:pPr>
            <a:r>
              <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rPr>
              <a:t> Mes classes sont souples, mobiles, individuelles </a:t>
            </a:r>
          </a:p>
          <a:p>
            <a:pPr>
              <a:buFontTx/>
              <a:buChar char="-"/>
            </a:pPr>
            <a:endPar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buFontTx/>
              <a:buChar char="-"/>
            </a:pPr>
            <a:r>
              <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rPr>
              <a:t> J’intègre dans les classes existantes ce qui peut l'être : </a:t>
            </a:r>
            <a:br>
              <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1"/>
            <a:r>
              <a:rPr lang="fr-CH" altLang="fr-FR" b="1" dirty="0">
                <a:solidFill>
                  <a:srgbClr val="FF0000"/>
                </a:solidFill>
                <a:latin typeface="Microsoft Sans Serif" panose="020B0604020202020204" pitchFamily="34" charset="0"/>
                <a:ea typeface="Microsoft Sans Serif" panose="020B0604020202020204" pitchFamily="34" charset="0"/>
                <a:cs typeface="Microsoft Sans Serif" panose="020B0604020202020204" pitchFamily="34" charset="0"/>
              </a:rPr>
              <a:t>ASSIMILATION</a:t>
            </a:r>
          </a:p>
          <a:p>
            <a:endPar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buFontTx/>
              <a:buChar char="-"/>
            </a:pPr>
            <a:r>
              <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rPr>
              <a:t> Je crée de nouvelles classes pour le reste</a:t>
            </a:r>
          </a:p>
          <a:p>
            <a:pPr>
              <a:buFontTx/>
              <a:buChar char="-"/>
            </a:pPr>
            <a:endPar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1"/>
            <a:r>
              <a:rPr lang="fr-CH" altLang="fr-FR" b="1" dirty="0">
                <a:solidFill>
                  <a:srgbClr val="FF0000"/>
                </a:solidFill>
                <a:latin typeface="Microsoft Sans Serif" panose="020B0604020202020204" pitchFamily="34" charset="0"/>
                <a:ea typeface="Microsoft Sans Serif" panose="020B0604020202020204" pitchFamily="34" charset="0"/>
                <a:cs typeface="Microsoft Sans Serif" panose="020B0604020202020204" pitchFamily="34" charset="0"/>
              </a:rPr>
              <a:t>ACCOMODATION</a:t>
            </a:r>
          </a:p>
          <a:p>
            <a:br>
              <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Rectangle 5">
            <a:extLst>
              <a:ext uri="{FF2B5EF4-FFF2-40B4-BE49-F238E27FC236}">
                <a16:creationId xmlns:a16="http://schemas.microsoft.com/office/drawing/2014/main" id="{86DE7B2D-A0B7-4B9A-9B5C-EB5A0F46F3E8}"/>
              </a:ext>
            </a:extLst>
          </p:cNvPr>
          <p:cNvSpPr>
            <a:spLocks noChangeArrowheads="1"/>
          </p:cNvSpPr>
          <p:nvPr/>
        </p:nvSpPr>
        <p:spPr bwMode="auto">
          <a:xfrm>
            <a:off x="925986" y="358775"/>
            <a:ext cx="26933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dirty="0">
                <a:latin typeface="Microsoft Sans Serif" panose="020B0604020202020204" pitchFamily="34" charset="0"/>
                <a:ea typeface="Microsoft Sans Serif" panose="020B0604020202020204" pitchFamily="34" charset="0"/>
                <a:cs typeface="Microsoft Sans Serif" panose="020B0604020202020204" pitchFamily="34" charset="0"/>
              </a:rPr>
              <a:t>Pour survivre... je classe</a:t>
            </a:r>
          </a:p>
        </p:txBody>
      </p:sp>
    </p:spTree>
    <p:extLst>
      <p:ext uri="{BB962C8B-B14F-4D97-AF65-F5344CB8AC3E}">
        <p14:creationId xmlns:p14="http://schemas.microsoft.com/office/powerpoint/2010/main" val="4218869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0E1CE386-3F0C-48F4-B03F-981ECE20FCF0}"/>
              </a:ext>
            </a:extLst>
          </p:cNvPr>
          <p:cNvSpPr>
            <a:spLocks noChangeArrowheads="1"/>
          </p:cNvSpPr>
          <p:nvPr/>
        </p:nvSpPr>
        <p:spPr bwMode="auto">
          <a:xfrm>
            <a:off x="917319" y="350108"/>
            <a:ext cx="49133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dirty="0">
                <a:latin typeface="Verdana" panose="020B0604030504040204" pitchFamily="34" charset="0"/>
              </a:rPr>
              <a:t>Pour survivre... je fabrique des scénarios</a:t>
            </a:r>
          </a:p>
        </p:txBody>
      </p:sp>
      <p:sp>
        <p:nvSpPr>
          <p:cNvPr id="27651" name="Rectangle 5">
            <a:extLst>
              <a:ext uri="{FF2B5EF4-FFF2-40B4-BE49-F238E27FC236}">
                <a16:creationId xmlns:a16="http://schemas.microsoft.com/office/drawing/2014/main" id="{7195E31E-4E81-4E44-928F-C39AB1A48446}"/>
              </a:ext>
            </a:extLst>
          </p:cNvPr>
          <p:cNvSpPr>
            <a:spLocks noChangeArrowheads="1"/>
          </p:cNvSpPr>
          <p:nvPr/>
        </p:nvSpPr>
        <p:spPr bwMode="auto">
          <a:xfrm>
            <a:off x="917319" y="1013466"/>
            <a:ext cx="8524875"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914400" indent="-45720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Tx/>
              <a:buChar char="-"/>
            </a:pPr>
            <a:r>
              <a:rPr lang="fr-CH" altLang="fr-FR" sz="1600" dirty="0">
                <a:latin typeface="Verdana" panose="020B0604030504040204" pitchFamily="34" charset="0"/>
              </a:rPr>
              <a:t> Sur la base de mes classes, je fabrique des scénarios</a:t>
            </a:r>
          </a:p>
          <a:p>
            <a:endParaRPr lang="fr-CH" altLang="fr-FR" sz="1600" dirty="0">
              <a:latin typeface="Verdana" panose="020B0604030504040204" pitchFamily="34" charset="0"/>
            </a:endParaRPr>
          </a:p>
          <a:p>
            <a:pPr>
              <a:buFontTx/>
              <a:buChar char="-"/>
            </a:pPr>
            <a:r>
              <a:rPr lang="fr-CH" altLang="fr-FR" sz="1600" dirty="0">
                <a:latin typeface="Verdana" panose="020B0604030504040204" pitchFamily="34" charset="0"/>
              </a:rPr>
              <a:t> J'ai des attentes, j'anticipe</a:t>
            </a:r>
          </a:p>
          <a:p>
            <a:endParaRPr lang="fr-CH" altLang="fr-FR" sz="1600" dirty="0">
              <a:solidFill>
                <a:srgbClr val="CC3300"/>
              </a:solidFill>
              <a:latin typeface="Verdana" panose="020B0604030504040204" pitchFamily="34" charset="0"/>
            </a:endParaRPr>
          </a:p>
          <a:p>
            <a:r>
              <a:rPr lang="fr-CH" altLang="fr-FR" sz="1600" b="1" dirty="0">
                <a:solidFill>
                  <a:srgbClr val="CC3300"/>
                </a:solidFill>
                <a:latin typeface="Verdana" panose="020B0604030504040204" pitchFamily="34" charset="0"/>
              </a:rPr>
              <a:t>3 cas de figures :</a:t>
            </a:r>
          </a:p>
          <a:p>
            <a:endParaRPr lang="fr-CH" altLang="fr-FR" sz="1600" b="1" dirty="0">
              <a:solidFill>
                <a:srgbClr val="CC3300"/>
              </a:solidFill>
              <a:latin typeface="Verdana" panose="020B0604030504040204" pitchFamily="34" charset="0"/>
            </a:endParaRPr>
          </a:p>
          <a:p>
            <a:pPr lvl="1">
              <a:buFont typeface="Times New Roman" panose="02020603050405020304" pitchFamily="18" charset="0"/>
              <a:buAutoNum type="arabicPeriod"/>
            </a:pPr>
            <a:r>
              <a:rPr lang="fr-CH" altLang="fr-FR" sz="1600" b="1" dirty="0">
                <a:solidFill>
                  <a:srgbClr val="CC3300"/>
                </a:solidFill>
                <a:latin typeface="Verdana" panose="020B0604030504040204" pitchFamily="34" charset="0"/>
              </a:rPr>
              <a:t> réalité conforme à mes attentes</a:t>
            </a:r>
          </a:p>
          <a:p>
            <a:pPr lvl="1">
              <a:buFont typeface="Times New Roman" panose="02020603050405020304" pitchFamily="18" charset="0"/>
              <a:buAutoNum type="arabicPeriod"/>
            </a:pPr>
            <a:r>
              <a:rPr lang="fr-CH" altLang="fr-FR" sz="1600" b="1" dirty="0">
                <a:solidFill>
                  <a:srgbClr val="CC3300"/>
                </a:solidFill>
                <a:latin typeface="Verdana" panose="020B0604030504040204" pitchFamily="34" charset="0"/>
              </a:rPr>
              <a:t> réalité meilleure que mes attentes</a:t>
            </a:r>
          </a:p>
          <a:p>
            <a:pPr lvl="1">
              <a:buFont typeface="Times New Roman" panose="02020603050405020304" pitchFamily="18" charset="0"/>
              <a:buAutoNum type="arabicPeriod"/>
            </a:pPr>
            <a:r>
              <a:rPr lang="fr-CH" altLang="fr-FR" sz="1600" b="1" dirty="0">
                <a:solidFill>
                  <a:srgbClr val="CC3300"/>
                </a:solidFill>
                <a:latin typeface="Verdana" panose="020B0604030504040204" pitchFamily="34" charset="0"/>
              </a:rPr>
              <a:t> réalité ne correspondant pas à mes attentes</a:t>
            </a:r>
          </a:p>
          <a:p>
            <a:endParaRPr lang="fr-CH" altLang="fr-FR" sz="1600" dirty="0">
              <a:solidFill>
                <a:srgbClr val="CC3300"/>
              </a:solidFill>
              <a:latin typeface="Verdana" panose="020B0604030504040204" pitchFamily="34" charset="0"/>
            </a:endParaRPr>
          </a:p>
          <a:p>
            <a:pPr>
              <a:buFontTx/>
              <a:buChar char="-"/>
            </a:pPr>
            <a:r>
              <a:rPr lang="fr-CH" altLang="fr-FR" sz="1600" dirty="0">
                <a:latin typeface="Verdana" panose="020B0604030504040204" pitchFamily="34" charset="0"/>
              </a:rPr>
              <a:t> Quand la réalité n’est pas conforme à mes attentes, </a:t>
            </a:r>
            <a:br>
              <a:rPr lang="fr-CH" altLang="fr-FR" sz="1600" dirty="0">
                <a:latin typeface="Verdana" panose="020B0604030504040204" pitchFamily="34" charset="0"/>
              </a:rPr>
            </a:br>
            <a:br>
              <a:rPr lang="fr-CH" altLang="fr-FR" sz="1600" dirty="0">
                <a:latin typeface="Verdana" panose="020B0604030504040204" pitchFamily="34" charset="0"/>
              </a:rPr>
            </a:br>
            <a:r>
              <a:rPr lang="fr-CH" altLang="fr-FR" sz="1600" dirty="0">
                <a:latin typeface="Verdana" panose="020B0604030504040204" pitchFamily="34" charset="0"/>
              </a:rPr>
              <a:t>	- Je suis déçu,</a:t>
            </a:r>
          </a:p>
          <a:p>
            <a:pPr marL="914400" lvl="2" indent="0"/>
            <a:r>
              <a:rPr lang="fr-CH" altLang="fr-FR" sz="1600" dirty="0">
                <a:latin typeface="Verdana" panose="020B0604030504040204" pitchFamily="34" charset="0"/>
              </a:rPr>
              <a:t>- Je suis tendu,</a:t>
            </a:r>
            <a:br>
              <a:rPr lang="fr-CH" altLang="fr-FR" sz="1600" dirty="0">
                <a:latin typeface="Verdana" panose="020B0604030504040204" pitchFamily="34" charset="0"/>
              </a:rPr>
            </a:br>
            <a:r>
              <a:rPr lang="fr-CH" altLang="fr-FR" sz="1600" dirty="0">
                <a:latin typeface="Verdana" panose="020B0604030504040204" pitchFamily="34" charset="0"/>
              </a:rPr>
              <a:t>- Je me mets plus facilement en colère,</a:t>
            </a:r>
            <a:br>
              <a:rPr lang="fr-CH" altLang="fr-FR" sz="1600" dirty="0">
                <a:latin typeface="Verdana" panose="020B0604030504040204" pitchFamily="34" charset="0"/>
              </a:rPr>
            </a:br>
            <a:r>
              <a:rPr lang="fr-CH" altLang="fr-FR" sz="1600" dirty="0">
                <a:latin typeface="Verdana" panose="020B0604030504040204" pitchFamily="34" charset="0"/>
              </a:rPr>
              <a:t>- Je me mets plus facilement en </a:t>
            </a:r>
            <a:r>
              <a:rPr lang="fr-CH" altLang="fr-FR" sz="1600" dirty="0">
                <a:solidFill>
                  <a:srgbClr val="FF0000"/>
                </a:solidFill>
                <a:latin typeface="Verdana" panose="020B0604030504040204" pitchFamily="34" charset="0"/>
              </a:rPr>
              <a:t>conflit.</a:t>
            </a:r>
            <a:endParaRPr lang="fr-CH" altLang="fr-FR" sz="1600" dirty="0">
              <a:latin typeface="Verdana" panose="020B0604030504040204" pitchFamily="34" charset="0"/>
            </a:endParaRPr>
          </a:p>
          <a:p>
            <a:endParaRPr lang="fr-CH" altLang="fr-FR" sz="1600" dirty="0">
              <a:latin typeface="Verdana" panose="020B0604030504040204" pitchFamily="34" charset="0"/>
            </a:endParaRPr>
          </a:p>
          <a:p>
            <a:endParaRPr lang="fr-CH" altLang="fr-FR" sz="1600" dirty="0">
              <a:latin typeface="Verdana" panose="020B0604030504040204" pitchFamily="34" charset="0"/>
            </a:endParaRPr>
          </a:p>
          <a:p>
            <a:endParaRPr lang="fr-CH" altLang="fr-FR" sz="1600" dirty="0">
              <a:latin typeface="Verdan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2A2AD2B9-6E49-4704-85BA-F285D7169493}"/>
              </a:ext>
            </a:extLst>
          </p:cNvPr>
          <p:cNvSpPr>
            <a:spLocks noChangeArrowheads="1"/>
          </p:cNvSpPr>
          <p:nvPr/>
        </p:nvSpPr>
        <p:spPr bwMode="auto">
          <a:xfrm>
            <a:off x="906463" y="258763"/>
            <a:ext cx="56499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CH" altLang="fr-FR" sz="2000" dirty="0">
                <a:solidFill>
                  <a:schemeClr val="tx1">
                    <a:lumMod val="95000"/>
                    <a:lumOff val="5000"/>
                  </a:schemeClr>
                </a:solidFill>
                <a:latin typeface="Arial" panose="020B0604020202020204" pitchFamily="34" charset="0"/>
                <a:cs typeface="Arial" panose="020B0604020202020204" pitchFamily="34" charset="0"/>
              </a:rPr>
              <a:t>En bref</a:t>
            </a:r>
            <a:endParaRPr lang="fr-FR" altLang="fr-FR" sz="20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064C263-E056-44BD-9913-04075572DB13}"/>
              </a:ext>
            </a:extLst>
          </p:cNvPr>
          <p:cNvSpPr>
            <a:spLocks noChangeArrowheads="1"/>
          </p:cNvSpPr>
          <p:nvPr/>
        </p:nvSpPr>
        <p:spPr bwMode="auto">
          <a:xfrm>
            <a:off x="906462" y="1139215"/>
            <a:ext cx="8532225" cy="520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indent="-342900" eaLnBrk="1" hangingPunct="1">
              <a:buFont typeface="Arial" panose="020B0604020202020204" pitchFamily="34" charset="0"/>
              <a:buChar char="•"/>
            </a:pPr>
            <a:r>
              <a:rPr lang="fr-CH" altLang="fr-FR" sz="2000" dirty="0">
                <a:solidFill>
                  <a:schemeClr val="tx1">
                    <a:lumMod val="95000"/>
                    <a:lumOff val="5000"/>
                  </a:schemeClr>
                </a:solidFill>
                <a:latin typeface="Arial" panose="020B0604020202020204" pitchFamily="34" charset="0"/>
                <a:cs typeface="Arial" panose="020B0604020202020204" pitchFamily="34" charset="0"/>
              </a:rPr>
              <a:t>11 milliards par an</a:t>
            </a:r>
            <a:br>
              <a:rPr lang="fr-CH" altLang="fr-FR" sz="2000" dirty="0">
                <a:solidFill>
                  <a:schemeClr val="tx1">
                    <a:lumMod val="95000"/>
                    <a:lumOff val="5000"/>
                  </a:schemeClr>
                </a:solidFill>
                <a:latin typeface="Arial" panose="020B0604020202020204" pitchFamily="34" charset="0"/>
                <a:cs typeface="Arial" panose="020B0604020202020204" pitchFamily="34" charset="0"/>
              </a:rPr>
            </a:br>
            <a:r>
              <a:rPr lang="fr-CH" altLang="fr-FR" sz="2000" dirty="0">
                <a:solidFill>
                  <a:schemeClr val="tx1">
                    <a:lumMod val="95000"/>
                    <a:lumOff val="5000"/>
                  </a:schemeClr>
                </a:solidFill>
                <a:latin typeface="Arial" panose="020B0604020202020204" pitchFamily="34" charset="0"/>
                <a:cs typeface="Arial" panose="020B0604020202020204" pitchFamily="34" charset="0"/>
              </a:rPr>
              <a:t> </a:t>
            </a:r>
          </a:p>
          <a:p>
            <a:pPr marL="342900" indent="-342900" eaLnBrk="1" hangingPunct="1">
              <a:buFont typeface="Arial" panose="020B0604020202020204" pitchFamily="34" charset="0"/>
              <a:buChar char="•"/>
            </a:pPr>
            <a:r>
              <a:rPr lang="fr-CH" altLang="fr-FR" sz="2000" dirty="0">
                <a:solidFill>
                  <a:schemeClr val="tx1">
                    <a:lumMod val="95000"/>
                    <a:lumOff val="5000"/>
                  </a:schemeClr>
                </a:solidFill>
                <a:latin typeface="Arial" panose="020B0604020202020204" pitchFamily="34" charset="0"/>
                <a:cs typeface="Arial" panose="020B0604020202020204" pitchFamily="34" charset="0"/>
              </a:rPr>
              <a:t>Tous responsables</a:t>
            </a:r>
            <a:br>
              <a:rPr lang="fr-CH" altLang="fr-FR" sz="2000" dirty="0">
                <a:solidFill>
                  <a:schemeClr val="tx1">
                    <a:lumMod val="95000"/>
                    <a:lumOff val="5000"/>
                  </a:schemeClr>
                </a:solidFill>
                <a:latin typeface="Arial" panose="020B0604020202020204" pitchFamily="34" charset="0"/>
                <a:cs typeface="Arial" panose="020B0604020202020204" pitchFamily="34" charset="0"/>
              </a:rPr>
            </a:br>
            <a:endParaRPr lang="fr-CH" altLang="fr-FR" sz="2000" dirty="0">
              <a:solidFill>
                <a:schemeClr val="tx1">
                  <a:lumMod val="95000"/>
                  <a:lumOff val="5000"/>
                </a:schemeClr>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r>
              <a:rPr lang="fr-CH" altLang="fr-FR" sz="2000" dirty="0">
                <a:solidFill>
                  <a:schemeClr val="tx1">
                    <a:lumMod val="95000"/>
                    <a:lumOff val="5000"/>
                  </a:schemeClr>
                </a:solidFill>
                <a:latin typeface="Arial" panose="020B0604020202020204" pitchFamily="34" charset="0"/>
                <a:cs typeface="Arial" panose="020B0604020202020204" pitchFamily="34" charset="0"/>
              </a:rPr>
              <a:t>Agir rapidement</a:t>
            </a:r>
            <a:br>
              <a:rPr lang="fr-CH" altLang="fr-FR" sz="2000" dirty="0">
                <a:solidFill>
                  <a:schemeClr val="tx1">
                    <a:lumMod val="95000"/>
                    <a:lumOff val="5000"/>
                  </a:schemeClr>
                </a:solidFill>
                <a:latin typeface="Arial" panose="020B0604020202020204" pitchFamily="34" charset="0"/>
                <a:cs typeface="Arial" panose="020B0604020202020204" pitchFamily="34" charset="0"/>
              </a:rPr>
            </a:br>
            <a:endParaRPr lang="fr-CH" altLang="fr-FR" sz="2000" dirty="0">
              <a:solidFill>
                <a:schemeClr val="tx1">
                  <a:lumMod val="95000"/>
                  <a:lumOff val="5000"/>
                </a:schemeClr>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r>
              <a:rPr lang="fr-CH" altLang="fr-FR" sz="2000" dirty="0">
                <a:solidFill>
                  <a:schemeClr val="tx1">
                    <a:lumMod val="95000"/>
                    <a:lumOff val="5000"/>
                  </a:schemeClr>
                </a:solidFill>
                <a:latin typeface="Arial" panose="020B0604020202020204" pitchFamily="34" charset="0"/>
                <a:cs typeface="Arial" panose="020B0604020202020204" pitchFamily="34" charset="0"/>
              </a:rPr>
              <a:t>Comment vais-je ?</a:t>
            </a:r>
            <a:br>
              <a:rPr lang="fr-CH" altLang="fr-FR" sz="2000" dirty="0">
                <a:solidFill>
                  <a:schemeClr val="tx1">
                    <a:lumMod val="95000"/>
                    <a:lumOff val="5000"/>
                  </a:schemeClr>
                </a:solidFill>
                <a:latin typeface="Arial" panose="020B0604020202020204" pitchFamily="34" charset="0"/>
                <a:cs typeface="Arial" panose="020B0604020202020204" pitchFamily="34" charset="0"/>
              </a:rPr>
            </a:br>
            <a:endParaRPr lang="fr-CH" altLang="fr-FR" sz="2000" dirty="0">
              <a:solidFill>
                <a:schemeClr val="tx1">
                  <a:lumMod val="95000"/>
                  <a:lumOff val="5000"/>
                </a:schemeClr>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r>
              <a:rPr lang="fr-CH" altLang="fr-FR" sz="2000" dirty="0">
                <a:solidFill>
                  <a:schemeClr val="tx1">
                    <a:lumMod val="95000"/>
                    <a:lumOff val="5000"/>
                  </a:schemeClr>
                </a:solidFill>
                <a:latin typeface="Arial" panose="020B0604020202020204" pitchFamily="34" charset="0"/>
                <a:cs typeface="Arial" panose="020B0604020202020204" pitchFamily="34" charset="0"/>
              </a:rPr>
              <a:t>Qu’est-ce qui me fait du bien ? </a:t>
            </a:r>
            <a:br>
              <a:rPr lang="fr-CH" altLang="fr-FR" sz="2000" dirty="0">
                <a:solidFill>
                  <a:schemeClr val="tx1">
                    <a:lumMod val="95000"/>
                    <a:lumOff val="5000"/>
                  </a:schemeClr>
                </a:solidFill>
                <a:latin typeface="Arial" panose="020B0604020202020204" pitchFamily="34" charset="0"/>
                <a:cs typeface="Arial" panose="020B0604020202020204" pitchFamily="34" charset="0"/>
              </a:rPr>
            </a:br>
            <a:endParaRPr lang="fr-CH" altLang="fr-FR" sz="2000" dirty="0">
              <a:solidFill>
                <a:schemeClr val="tx1">
                  <a:lumMod val="95000"/>
                  <a:lumOff val="5000"/>
                </a:schemeClr>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r>
              <a:rPr lang="fr-CH" altLang="fr-FR" sz="2000" dirty="0">
                <a:solidFill>
                  <a:schemeClr val="tx1">
                    <a:lumMod val="95000"/>
                    <a:lumOff val="5000"/>
                  </a:schemeClr>
                </a:solidFill>
                <a:latin typeface="Arial" panose="020B0604020202020204" pitchFamily="34" charset="0"/>
                <a:cs typeface="Arial" panose="020B0604020202020204" pitchFamily="34" charset="0"/>
              </a:rPr>
              <a:t>Est-ce que j’y consacre suffisamment de temps</a:t>
            </a:r>
            <a:br>
              <a:rPr lang="fr-CH" altLang="fr-FR" sz="2000" dirty="0">
                <a:solidFill>
                  <a:schemeClr val="tx1">
                    <a:lumMod val="95000"/>
                    <a:lumOff val="5000"/>
                  </a:schemeClr>
                </a:solidFill>
                <a:latin typeface="Arial" panose="020B0604020202020204" pitchFamily="34" charset="0"/>
                <a:cs typeface="Arial" panose="020B0604020202020204" pitchFamily="34" charset="0"/>
              </a:rPr>
            </a:br>
            <a:endParaRPr lang="fr-CH" altLang="fr-FR" sz="2000" dirty="0">
              <a:solidFill>
                <a:schemeClr val="tx1">
                  <a:lumMod val="95000"/>
                  <a:lumOff val="5000"/>
                </a:schemeClr>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r>
              <a:rPr lang="fr-CH" altLang="fr-FR" sz="2000" dirty="0">
                <a:solidFill>
                  <a:schemeClr val="tx1">
                    <a:lumMod val="95000"/>
                    <a:lumOff val="5000"/>
                  </a:schemeClr>
                </a:solidFill>
                <a:latin typeface="Arial" panose="020B0604020202020204" pitchFamily="34" charset="0"/>
                <a:cs typeface="Arial" panose="020B0604020202020204" pitchFamily="34" charset="0"/>
              </a:rPr>
              <a:t>A votre disposition :  Hiérarchie / RH / Personne de Confiance</a:t>
            </a:r>
          </a:p>
          <a:p>
            <a:pPr marL="342900" indent="-342900" eaLnBrk="1" hangingPunct="1">
              <a:buFont typeface="Arial" panose="020B0604020202020204" pitchFamily="34" charset="0"/>
              <a:buChar char="•"/>
            </a:pPr>
            <a:endParaRPr lang="fr-FR" altLang="fr-FR" sz="2000"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035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95442C5-0B29-4B4E-96B9-39AAC07BBF58}"/>
              </a:ext>
            </a:extLst>
          </p:cNvPr>
          <p:cNvSpPr txBox="1"/>
          <p:nvPr/>
        </p:nvSpPr>
        <p:spPr>
          <a:xfrm>
            <a:off x="1119561" y="2766418"/>
            <a:ext cx="2159566" cy="646331"/>
          </a:xfrm>
          <a:prstGeom prst="rect">
            <a:avLst/>
          </a:prstGeom>
          <a:noFill/>
          <a:ln w="25400">
            <a:solidFill>
              <a:schemeClr val="accent1">
                <a:shade val="50000"/>
              </a:schemeClr>
            </a:solidFill>
          </a:ln>
        </p:spPr>
        <p:txBody>
          <a:bodyPr wrap="none" rtlCol="0">
            <a:spAutoFit/>
          </a:bodyPr>
          <a:lstStyle/>
          <a:p>
            <a:r>
              <a:rPr lang="fr-CH" sz="3600" dirty="0">
                <a:latin typeface="Microsoft Sans Serif" panose="020B0604020202020204" pitchFamily="34" charset="0"/>
                <a:ea typeface="Microsoft Sans Serif" panose="020B0604020202020204" pitchFamily="34" charset="0"/>
                <a:cs typeface="Microsoft Sans Serif" panose="020B0604020202020204" pitchFamily="34" charset="0"/>
              </a:rPr>
              <a:t>Personne</a:t>
            </a:r>
          </a:p>
        </p:txBody>
      </p:sp>
      <p:sp>
        <p:nvSpPr>
          <p:cNvPr id="7" name="ZoneTexte 6">
            <a:extLst>
              <a:ext uri="{FF2B5EF4-FFF2-40B4-BE49-F238E27FC236}">
                <a16:creationId xmlns:a16="http://schemas.microsoft.com/office/drawing/2014/main" id="{304ABD60-A587-4758-B0E0-39A8F02B67C1}"/>
              </a:ext>
            </a:extLst>
          </p:cNvPr>
          <p:cNvSpPr txBox="1"/>
          <p:nvPr/>
        </p:nvSpPr>
        <p:spPr>
          <a:xfrm>
            <a:off x="6626873" y="2814396"/>
            <a:ext cx="2807179" cy="646331"/>
          </a:xfrm>
          <a:prstGeom prst="rect">
            <a:avLst/>
          </a:prstGeom>
          <a:noFill/>
          <a:ln w="25400">
            <a:solidFill>
              <a:schemeClr val="accent1">
                <a:shade val="50000"/>
              </a:schemeClr>
            </a:solidFill>
          </a:ln>
        </p:spPr>
        <p:txBody>
          <a:bodyPr wrap="none" rtlCol="0">
            <a:spAutoFit/>
          </a:bodyPr>
          <a:lstStyle/>
          <a:p>
            <a:r>
              <a:rPr lang="fr-CH" sz="3600" dirty="0">
                <a:latin typeface="Microsoft Sans Serif" panose="020B0604020202020204" pitchFamily="34" charset="0"/>
                <a:ea typeface="Microsoft Sans Serif" panose="020B0604020202020204" pitchFamily="34" charset="0"/>
                <a:cs typeface="Microsoft Sans Serif" panose="020B0604020202020204" pitchFamily="34" charset="0"/>
              </a:rPr>
              <a:t>Organisation</a:t>
            </a:r>
          </a:p>
        </p:txBody>
      </p:sp>
      <p:sp>
        <p:nvSpPr>
          <p:cNvPr id="9" name="ZoneTexte 8">
            <a:extLst>
              <a:ext uri="{FF2B5EF4-FFF2-40B4-BE49-F238E27FC236}">
                <a16:creationId xmlns:a16="http://schemas.microsoft.com/office/drawing/2014/main" id="{5D70C1E8-7FEA-4E23-BA03-3A5A6507E318}"/>
              </a:ext>
            </a:extLst>
          </p:cNvPr>
          <p:cNvSpPr txBox="1"/>
          <p:nvPr/>
        </p:nvSpPr>
        <p:spPr>
          <a:xfrm>
            <a:off x="4011075" y="741985"/>
            <a:ext cx="1883849" cy="646331"/>
          </a:xfrm>
          <a:prstGeom prst="rect">
            <a:avLst/>
          </a:prstGeom>
          <a:noFill/>
          <a:ln w="25400">
            <a:solidFill>
              <a:schemeClr val="accent1">
                <a:shade val="50000"/>
              </a:schemeClr>
            </a:solidFill>
          </a:ln>
        </p:spPr>
        <p:txBody>
          <a:bodyPr wrap="none" rtlCol="0">
            <a:spAutoFit/>
          </a:bodyPr>
          <a:lstStyle/>
          <a:p>
            <a:r>
              <a:rPr lang="fr-CH" sz="3600" dirty="0">
                <a:latin typeface="Microsoft Sans Serif" panose="020B0604020202020204" pitchFamily="34" charset="0"/>
                <a:ea typeface="Microsoft Sans Serif" panose="020B0604020202020204" pitchFamily="34" charset="0"/>
                <a:cs typeface="Microsoft Sans Serif" panose="020B0604020202020204" pitchFamily="34" charset="0"/>
              </a:rPr>
              <a:t>Relation</a:t>
            </a:r>
          </a:p>
        </p:txBody>
      </p:sp>
      <p:sp>
        <p:nvSpPr>
          <p:cNvPr id="10" name="Étoile : 4 branches 9">
            <a:extLst>
              <a:ext uri="{FF2B5EF4-FFF2-40B4-BE49-F238E27FC236}">
                <a16:creationId xmlns:a16="http://schemas.microsoft.com/office/drawing/2014/main" id="{1E5F5F15-088C-4BE7-A16B-5EBA2DE71DFE}"/>
              </a:ext>
            </a:extLst>
          </p:cNvPr>
          <p:cNvSpPr/>
          <p:nvPr/>
        </p:nvSpPr>
        <p:spPr>
          <a:xfrm>
            <a:off x="3646405" y="1785464"/>
            <a:ext cx="2613190" cy="2704197"/>
          </a:xfrm>
          <a:prstGeom prst="star4">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40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2" name="ZoneTexte 11">
            <a:extLst>
              <a:ext uri="{FF2B5EF4-FFF2-40B4-BE49-F238E27FC236}">
                <a16:creationId xmlns:a16="http://schemas.microsoft.com/office/drawing/2014/main" id="{7096D2CA-01D4-45C3-8E14-2CA8611D3222}"/>
              </a:ext>
            </a:extLst>
          </p:cNvPr>
          <p:cNvSpPr txBox="1"/>
          <p:nvPr/>
        </p:nvSpPr>
        <p:spPr>
          <a:xfrm>
            <a:off x="3959779" y="4886810"/>
            <a:ext cx="1986441" cy="646331"/>
          </a:xfrm>
          <a:prstGeom prst="rect">
            <a:avLst/>
          </a:prstGeom>
          <a:noFill/>
          <a:ln w="25400">
            <a:solidFill>
              <a:schemeClr val="accent1">
                <a:shade val="50000"/>
              </a:schemeClr>
            </a:solidFill>
          </a:ln>
        </p:spPr>
        <p:txBody>
          <a:bodyPr wrap="none" rtlCol="0">
            <a:spAutoFit/>
          </a:bodyPr>
          <a:lstStyle/>
          <a:p>
            <a:r>
              <a:rPr lang="fr-CH" sz="3600" dirty="0">
                <a:latin typeface="Microsoft Sans Serif" panose="020B0604020202020204" pitchFamily="34" charset="0"/>
                <a:ea typeface="Microsoft Sans Serif" panose="020B0604020202020204" pitchFamily="34" charset="0"/>
                <a:cs typeface="Microsoft Sans Serif" panose="020B0604020202020204" pitchFamily="34" charset="0"/>
              </a:rPr>
              <a:t>Situation</a:t>
            </a:r>
          </a:p>
        </p:txBody>
      </p:sp>
      <p:sp>
        <p:nvSpPr>
          <p:cNvPr id="16" name="Rectangle 3">
            <a:extLst>
              <a:ext uri="{FF2B5EF4-FFF2-40B4-BE49-F238E27FC236}">
                <a16:creationId xmlns:a16="http://schemas.microsoft.com/office/drawing/2014/main" id="{00031F39-2065-4B5F-978E-A1109F104A4F}"/>
              </a:ext>
            </a:extLst>
          </p:cNvPr>
          <p:cNvSpPr>
            <a:spLocks noChangeArrowheads="1"/>
          </p:cNvSpPr>
          <p:nvPr/>
        </p:nvSpPr>
        <p:spPr bwMode="auto">
          <a:xfrm>
            <a:off x="430984" y="242256"/>
            <a:ext cx="29722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dirty="0">
                <a:latin typeface="Microsoft Sans Serif" panose="020B0604020202020204" pitchFamily="34" charset="0"/>
                <a:ea typeface="Microsoft Sans Serif" panose="020B0604020202020204" pitchFamily="34" charset="0"/>
                <a:cs typeface="Microsoft Sans Serif" panose="020B0604020202020204" pitchFamily="34" charset="0"/>
              </a:rPr>
              <a:t>Actions attendues du cadre</a:t>
            </a:r>
          </a:p>
        </p:txBody>
      </p:sp>
      <p:sp>
        <p:nvSpPr>
          <p:cNvPr id="2" name="Ellipse 1">
            <a:extLst>
              <a:ext uri="{FF2B5EF4-FFF2-40B4-BE49-F238E27FC236}">
                <a16:creationId xmlns:a16="http://schemas.microsoft.com/office/drawing/2014/main" id="{3FC512FB-60D8-42A3-BE73-6BA6A8A4A989}"/>
              </a:ext>
            </a:extLst>
          </p:cNvPr>
          <p:cNvSpPr/>
          <p:nvPr/>
        </p:nvSpPr>
        <p:spPr>
          <a:xfrm>
            <a:off x="4808431" y="389566"/>
            <a:ext cx="289136" cy="3076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Ellipse 2">
            <a:extLst>
              <a:ext uri="{FF2B5EF4-FFF2-40B4-BE49-F238E27FC236}">
                <a16:creationId xmlns:a16="http://schemas.microsoft.com/office/drawing/2014/main" id="{49A98C85-7494-41D5-948B-AB865DD2A1CD}"/>
              </a:ext>
            </a:extLst>
          </p:cNvPr>
          <p:cNvSpPr/>
          <p:nvPr/>
        </p:nvSpPr>
        <p:spPr>
          <a:xfrm>
            <a:off x="7885894" y="2458728"/>
            <a:ext cx="289136" cy="3076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Ellipse 3">
            <a:extLst>
              <a:ext uri="{FF2B5EF4-FFF2-40B4-BE49-F238E27FC236}">
                <a16:creationId xmlns:a16="http://schemas.microsoft.com/office/drawing/2014/main" id="{544F8487-D45E-4225-8966-9ED813E7968C}"/>
              </a:ext>
            </a:extLst>
          </p:cNvPr>
          <p:cNvSpPr/>
          <p:nvPr/>
        </p:nvSpPr>
        <p:spPr>
          <a:xfrm>
            <a:off x="4808431" y="5568999"/>
            <a:ext cx="289136" cy="3076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llipse 5">
            <a:extLst>
              <a:ext uri="{FF2B5EF4-FFF2-40B4-BE49-F238E27FC236}">
                <a16:creationId xmlns:a16="http://schemas.microsoft.com/office/drawing/2014/main" id="{6FAF4AEE-FAFD-46D5-BF97-92B1B1DFB1F1}"/>
              </a:ext>
            </a:extLst>
          </p:cNvPr>
          <p:cNvSpPr/>
          <p:nvPr/>
        </p:nvSpPr>
        <p:spPr>
          <a:xfrm>
            <a:off x="2020106" y="2405435"/>
            <a:ext cx="289136" cy="3076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45521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115D56C-1CA1-4E5B-8E79-5745C75D7EDE}"/>
              </a:ext>
            </a:extLst>
          </p:cNvPr>
          <p:cNvSpPr txBox="1"/>
          <p:nvPr/>
        </p:nvSpPr>
        <p:spPr>
          <a:xfrm>
            <a:off x="530165" y="1018407"/>
            <a:ext cx="8863004" cy="4247317"/>
          </a:xfrm>
          <a:prstGeom prst="rect">
            <a:avLst/>
          </a:prstGeom>
          <a:noFill/>
        </p:spPr>
        <p:txBody>
          <a:bodyPr wrap="none" rtlCol="0">
            <a:spAutoFit/>
          </a:bodyPr>
          <a:lstStyle/>
          <a:p>
            <a:pPr algn="ctr"/>
            <a:r>
              <a:rPr lang="fr-CH" sz="4800" dirty="0"/>
              <a:t>Risques psycho-sociaux</a:t>
            </a:r>
          </a:p>
          <a:p>
            <a:pPr algn="ctr"/>
            <a:br>
              <a:rPr lang="fr-CH" sz="4800" dirty="0"/>
            </a:br>
            <a:r>
              <a:rPr lang="fr-CH" sz="6600" dirty="0">
                <a:solidFill>
                  <a:srgbClr val="FF0000"/>
                </a:solidFill>
              </a:rPr>
              <a:t>CHF 11 milliards par an… </a:t>
            </a:r>
          </a:p>
          <a:p>
            <a:pPr algn="ctr"/>
            <a:endParaRPr lang="fr-CH" sz="4800" dirty="0"/>
          </a:p>
          <a:p>
            <a:pPr algn="ctr"/>
            <a:r>
              <a:rPr lang="fr-CH" sz="6000" dirty="0"/>
              <a:t>Tous responsables !</a:t>
            </a:r>
          </a:p>
        </p:txBody>
      </p:sp>
      <p:sp>
        <p:nvSpPr>
          <p:cNvPr id="5" name="Rectangle 4">
            <a:extLst>
              <a:ext uri="{FF2B5EF4-FFF2-40B4-BE49-F238E27FC236}">
                <a16:creationId xmlns:a16="http://schemas.microsoft.com/office/drawing/2014/main" id="{05D455A3-077A-4C1E-94AC-FFD23BE67420}"/>
              </a:ext>
            </a:extLst>
          </p:cNvPr>
          <p:cNvSpPr/>
          <p:nvPr/>
        </p:nvSpPr>
        <p:spPr>
          <a:xfrm>
            <a:off x="156011" y="225350"/>
            <a:ext cx="468034" cy="6574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5123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down)">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729D746-5BDE-4481-BCDD-7D1F89D38A3B}"/>
              </a:ext>
            </a:extLst>
          </p:cNvPr>
          <p:cNvSpPr txBox="1">
            <a:spLocks noGrp="1"/>
          </p:cNvSpPr>
          <p:nvPr>
            <p:ph idx="1"/>
          </p:nvPr>
        </p:nvSpPr>
        <p:spPr>
          <a:xfrm>
            <a:off x="1028700" y="620713"/>
            <a:ext cx="2159566" cy="590931"/>
          </a:xfrm>
          <a:prstGeom prst="rect">
            <a:avLst/>
          </a:prstGeom>
          <a:noFill/>
          <a:ln w="25400">
            <a:solidFill>
              <a:schemeClr val="accent1">
                <a:shade val="50000"/>
              </a:schemeClr>
            </a:solidFill>
          </a:ln>
        </p:spPr>
        <p:txBody>
          <a:bodyPr wrap="none" rtlCol="0">
            <a:spAutoFit/>
          </a:bodyPr>
          <a:lstStyle/>
          <a:p>
            <a:pPr marL="0" indent="0">
              <a:buNone/>
            </a:pPr>
            <a:r>
              <a:rPr lang="fr-CH" sz="3600" dirty="0">
                <a:latin typeface="Microsoft Sans Serif" panose="020B0604020202020204" pitchFamily="34" charset="0"/>
                <a:ea typeface="Microsoft Sans Serif" panose="020B0604020202020204" pitchFamily="34" charset="0"/>
                <a:cs typeface="Microsoft Sans Serif" panose="020B0604020202020204" pitchFamily="34" charset="0"/>
              </a:rPr>
              <a:t>Personne</a:t>
            </a:r>
          </a:p>
        </p:txBody>
      </p:sp>
      <p:sp>
        <p:nvSpPr>
          <p:cNvPr id="7" name="Rectangle 6">
            <a:extLst>
              <a:ext uri="{FF2B5EF4-FFF2-40B4-BE49-F238E27FC236}">
                <a16:creationId xmlns:a16="http://schemas.microsoft.com/office/drawing/2014/main" id="{40A9C8F6-5FC5-48B0-BF99-C0CCD932C2B1}"/>
              </a:ext>
            </a:extLst>
          </p:cNvPr>
          <p:cNvSpPr>
            <a:spLocks noChangeArrowheads="1"/>
          </p:cNvSpPr>
          <p:nvPr/>
        </p:nvSpPr>
        <p:spPr bwMode="auto">
          <a:xfrm>
            <a:off x="923797" y="1893269"/>
            <a:ext cx="8532225" cy="118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indent="-342900" eaLnBrk="1" hangingPunct="1">
              <a:buFont typeface="Arial" panose="020B0604020202020204" pitchFamily="34" charset="0"/>
              <a:buChar char="•"/>
            </a:pPr>
            <a:r>
              <a:rPr lang="fr-CH" altLang="fr-FR" sz="2000" dirty="0">
                <a:solidFill>
                  <a:schemeClr val="tx1">
                    <a:lumMod val="95000"/>
                    <a:lumOff val="5000"/>
                  </a:schemeClr>
                </a:solidFill>
                <a:latin typeface="Arial" panose="020B0604020202020204" pitchFamily="34" charset="0"/>
                <a:cs typeface="Arial" panose="020B0604020202020204" pitchFamily="34" charset="0"/>
              </a:rPr>
              <a:t>Evaluation et commentaires réguliers : </a:t>
            </a:r>
          </a:p>
          <a:p>
            <a:pPr marL="342900" indent="-342900" eaLnBrk="1" hangingPunct="1">
              <a:buFont typeface="Arial" panose="020B0604020202020204" pitchFamily="34" charset="0"/>
              <a:buChar char="•"/>
            </a:pPr>
            <a:endParaRPr lang="fr-CH" altLang="fr-FR" sz="2000" dirty="0">
              <a:solidFill>
                <a:schemeClr val="tx1">
                  <a:lumMod val="95000"/>
                  <a:lumOff val="5000"/>
                </a:schemeClr>
              </a:solidFill>
              <a:latin typeface="Arial" panose="020B0604020202020204" pitchFamily="34" charset="0"/>
              <a:cs typeface="Arial" panose="020B0604020202020204" pitchFamily="34" charset="0"/>
            </a:endParaRPr>
          </a:p>
          <a:p>
            <a:pPr marL="1085850" lvl="1" indent="-342900">
              <a:buFont typeface="Arial" panose="020B0604020202020204" pitchFamily="34" charset="0"/>
              <a:buChar char="•"/>
            </a:pPr>
            <a:r>
              <a:rPr lang="fr-CH" altLang="fr-FR" sz="2000" dirty="0">
                <a:solidFill>
                  <a:schemeClr val="tx1">
                    <a:lumMod val="95000"/>
                    <a:lumOff val="5000"/>
                  </a:schemeClr>
                </a:solidFill>
                <a:latin typeface="Arial" panose="020B0604020202020204" pitchFamily="34" charset="0"/>
                <a:cs typeface="Arial" panose="020B0604020202020204" pitchFamily="34" charset="0"/>
              </a:rPr>
              <a:t>Mesure de la déviance par rapport aux objectifs</a:t>
            </a:r>
            <a:br>
              <a:rPr lang="fr-CH" altLang="fr-FR" sz="2000" dirty="0">
                <a:solidFill>
                  <a:schemeClr val="tx1">
                    <a:lumMod val="95000"/>
                    <a:lumOff val="5000"/>
                  </a:schemeClr>
                </a:solidFill>
                <a:latin typeface="Arial" panose="020B0604020202020204" pitchFamily="34" charset="0"/>
                <a:cs typeface="Arial" panose="020B0604020202020204" pitchFamily="34" charset="0"/>
              </a:rPr>
            </a:br>
            <a:endParaRPr lang="fr-CH" altLang="fr-FR" sz="2000" dirty="0">
              <a:solidFill>
                <a:schemeClr val="tx1">
                  <a:lumMod val="95000"/>
                  <a:lumOff val="5000"/>
                </a:schemeClr>
              </a:solidFill>
              <a:latin typeface="Arial" panose="020B0604020202020204" pitchFamily="34" charset="0"/>
              <a:cs typeface="Arial" panose="020B0604020202020204" pitchFamily="34" charset="0"/>
            </a:endParaRPr>
          </a:p>
          <a:p>
            <a:pPr marL="1085850" lvl="1" indent="-342900">
              <a:buFont typeface="Arial" panose="020B0604020202020204" pitchFamily="34" charset="0"/>
              <a:buChar char="•"/>
            </a:pPr>
            <a:r>
              <a:rPr lang="fr-CH" altLang="fr-FR" sz="2000" dirty="0">
                <a:solidFill>
                  <a:schemeClr val="tx1">
                    <a:lumMod val="95000"/>
                    <a:lumOff val="5000"/>
                  </a:schemeClr>
                </a:solidFill>
                <a:latin typeface="Arial" panose="020B0604020202020204" pitchFamily="34" charset="0"/>
                <a:cs typeface="Arial" panose="020B0604020202020204" pitchFamily="34" charset="0"/>
              </a:rPr>
              <a:t>Tolérance de la déviance</a:t>
            </a:r>
            <a:br>
              <a:rPr lang="fr-CH" altLang="fr-FR" sz="2000" dirty="0">
                <a:solidFill>
                  <a:schemeClr val="tx1">
                    <a:lumMod val="95000"/>
                    <a:lumOff val="5000"/>
                  </a:schemeClr>
                </a:solidFill>
                <a:latin typeface="Arial" panose="020B0604020202020204" pitchFamily="34" charset="0"/>
                <a:cs typeface="Arial" panose="020B0604020202020204" pitchFamily="34" charset="0"/>
              </a:rPr>
            </a:br>
            <a:endParaRPr lang="fr-CH" altLang="fr-FR" sz="2000" dirty="0">
              <a:solidFill>
                <a:schemeClr val="tx1">
                  <a:lumMod val="95000"/>
                  <a:lumOff val="5000"/>
                </a:schemeClr>
              </a:solidFill>
              <a:latin typeface="Arial" panose="020B0604020202020204" pitchFamily="34" charset="0"/>
              <a:cs typeface="Arial" panose="020B0604020202020204" pitchFamily="34" charset="0"/>
            </a:endParaRPr>
          </a:p>
          <a:p>
            <a:pPr marL="1085850" lvl="1" indent="-342900">
              <a:buFont typeface="Arial" panose="020B0604020202020204" pitchFamily="34" charset="0"/>
              <a:buChar char="•"/>
            </a:pPr>
            <a:r>
              <a:rPr lang="fr-CH" altLang="fr-FR" sz="2000" dirty="0">
                <a:solidFill>
                  <a:schemeClr val="tx1">
                    <a:lumMod val="95000"/>
                    <a:lumOff val="5000"/>
                  </a:schemeClr>
                </a:solidFill>
                <a:latin typeface="Arial" panose="020B0604020202020204" pitchFamily="34" charset="0"/>
                <a:cs typeface="Arial" panose="020B0604020202020204" pitchFamily="34" charset="0"/>
              </a:rPr>
              <a:t>Valeur ajoutée pour l’entreprise ?</a:t>
            </a:r>
            <a:br>
              <a:rPr lang="fr-CH" altLang="fr-FR" sz="2000" dirty="0">
                <a:solidFill>
                  <a:schemeClr val="tx1">
                    <a:lumMod val="95000"/>
                    <a:lumOff val="5000"/>
                  </a:schemeClr>
                </a:solidFill>
                <a:latin typeface="Arial" panose="020B0604020202020204" pitchFamily="34" charset="0"/>
                <a:cs typeface="Arial" panose="020B0604020202020204" pitchFamily="34" charset="0"/>
              </a:rPr>
            </a:br>
            <a:endParaRPr lang="fr-CH" altLang="fr-FR" sz="2000" dirty="0">
              <a:solidFill>
                <a:schemeClr val="tx1">
                  <a:lumMod val="95000"/>
                  <a:lumOff val="5000"/>
                </a:schemeClr>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r>
              <a:rPr lang="fr-CH" altLang="fr-FR" sz="2000" dirty="0" err="1">
                <a:solidFill>
                  <a:schemeClr val="tx1">
                    <a:lumMod val="95000"/>
                    <a:lumOff val="5000"/>
                  </a:schemeClr>
                </a:solidFill>
                <a:latin typeface="Arial" panose="020B0604020202020204" pitchFamily="34" charset="0"/>
                <a:cs typeface="Arial" panose="020B0604020202020204" pitchFamily="34" charset="0"/>
              </a:rPr>
              <a:t>Feed</a:t>
            </a:r>
            <a:r>
              <a:rPr lang="fr-CH" altLang="fr-FR" sz="2000" dirty="0">
                <a:solidFill>
                  <a:schemeClr val="tx1">
                    <a:lumMod val="95000"/>
                    <a:lumOff val="5000"/>
                  </a:schemeClr>
                </a:solidFill>
                <a:latin typeface="Arial" panose="020B0604020202020204" pitchFamily="34" charset="0"/>
                <a:cs typeface="Arial" panose="020B0604020202020204" pitchFamily="34" charset="0"/>
              </a:rPr>
              <a:t> back</a:t>
            </a:r>
          </a:p>
          <a:p>
            <a:pPr marL="342900" indent="-342900" eaLnBrk="1" hangingPunct="1">
              <a:buFont typeface="Arial" panose="020B0604020202020204" pitchFamily="34" charset="0"/>
              <a:buChar char="•"/>
            </a:pPr>
            <a:endParaRPr lang="fr-FR" altLang="fr-FR" sz="200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18E50D29-2FB4-472C-AE8E-C98C215B4A99}"/>
              </a:ext>
            </a:extLst>
          </p:cNvPr>
          <p:cNvPicPr>
            <a:picLocks noChangeAspect="1"/>
          </p:cNvPicPr>
          <p:nvPr/>
        </p:nvPicPr>
        <p:blipFill>
          <a:blip r:embed="rId2"/>
          <a:stretch>
            <a:fillRect/>
          </a:stretch>
        </p:blipFill>
        <p:spPr>
          <a:xfrm>
            <a:off x="216600" y="748523"/>
            <a:ext cx="707197" cy="335309"/>
          </a:xfrm>
          <a:prstGeom prst="rect">
            <a:avLst/>
          </a:prstGeom>
        </p:spPr>
      </p:pic>
    </p:spTree>
    <p:extLst>
      <p:ext uri="{BB962C8B-B14F-4D97-AF65-F5344CB8AC3E}">
        <p14:creationId xmlns:p14="http://schemas.microsoft.com/office/powerpoint/2010/main" val="902095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0176FFB-C787-4DAE-BE5C-F3542DA19015}"/>
              </a:ext>
            </a:extLst>
          </p:cNvPr>
          <p:cNvSpPr txBox="1"/>
          <p:nvPr/>
        </p:nvSpPr>
        <p:spPr>
          <a:xfrm>
            <a:off x="1028700" y="620713"/>
            <a:ext cx="1883849" cy="646331"/>
          </a:xfrm>
          <a:prstGeom prst="rect">
            <a:avLst/>
          </a:prstGeom>
          <a:noFill/>
          <a:ln w="25400">
            <a:solidFill>
              <a:schemeClr val="accent1">
                <a:shade val="50000"/>
              </a:schemeClr>
            </a:solidFill>
          </a:ln>
        </p:spPr>
        <p:txBody>
          <a:bodyPr wrap="none" rtlCol="0">
            <a:spAutoFit/>
          </a:bodyPr>
          <a:lstStyle/>
          <a:p>
            <a:r>
              <a:rPr lang="fr-CH" sz="3600" dirty="0">
                <a:latin typeface="Microsoft Sans Serif" panose="020B0604020202020204" pitchFamily="34" charset="0"/>
                <a:ea typeface="Microsoft Sans Serif" panose="020B0604020202020204" pitchFamily="34" charset="0"/>
                <a:cs typeface="Microsoft Sans Serif" panose="020B0604020202020204" pitchFamily="34" charset="0"/>
              </a:rPr>
              <a:t>Relation</a:t>
            </a:r>
          </a:p>
        </p:txBody>
      </p:sp>
      <p:sp>
        <p:nvSpPr>
          <p:cNvPr id="2" name="Rectangle 1">
            <a:extLst>
              <a:ext uri="{FF2B5EF4-FFF2-40B4-BE49-F238E27FC236}">
                <a16:creationId xmlns:a16="http://schemas.microsoft.com/office/drawing/2014/main" id="{D16A4D58-90F7-4D89-B728-BAE71F8E777B}"/>
              </a:ext>
            </a:extLst>
          </p:cNvPr>
          <p:cNvSpPr>
            <a:spLocks noChangeArrowheads="1"/>
          </p:cNvSpPr>
          <p:nvPr/>
        </p:nvSpPr>
        <p:spPr bwMode="auto">
          <a:xfrm>
            <a:off x="915130" y="2096952"/>
            <a:ext cx="8532225" cy="1668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indent="-342900" eaLnBrk="1" hangingPunct="1">
              <a:buFont typeface="Arial" panose="020B0604020202020204" pitchFamily="34" charset="0"/>
              <a:buChar char="•"/>
            </a:pPr>
            <a:r>
              <a:rPr lang="fr-CH" altLang="fr-FR" sz="2000" dirty="0">
                <a:solidFill>
                  <a:schemeClr val="tx1">
                    <a:lumMod val="95000"/>
                    <a:lumOff val="5000"/>
                  </a:schemeClr>
                </a:solidFill>
                <a:latin typeface="Arial" panose="020B0604020202020204" pitchFamily="34" charset="0"/>
                <a:cs typeface="Arial" panose="020B0604020202020204" pitchFamily="34" charset="0"/>
              </a:rPr>
              <a:t>Prise en compte et traitement de la plainte</a:t>
            </a:r>
            <a:br>
              <a:rPr lang="fr-CH" altLang="fr-FR" sz="2000" dirty="0">
                <a:solidFill>
                  <a:schemeClr val="tx1">
                    <a:lumMod val="95000"/>
                    <a:lumOff val="5000"/>
                  </a:schemeClr>
                </a:solidFill>
                <a:latin typeface="Arial" panose="020B0604020202020204" pitchFamily="34" charset="0"/>
                <a:cs typeface="Arial" panose="020B0604020202020204" pitchFamily="34" charset="0"/>
              </a:rPr>
            </a:br>
            <a:endParaRPr lang="fr-CH" altLang="fr-FR" sz="2000" dirty="0">
              <a:solidFill>
                <a:schemeClr val="tx1">
                  <a:lumMod val="95000"/>
                  <a:lumOff val="5000"/>
                </a:schemeClr>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r>
              <a:rPr lang="fr-CH" altLang="fr-FR" sz="2000" dirty="0">
                <a:solidFill>
                  <a:schemeClr val="tx1">
                    <a:lumMod val="95000"/>
                    <a:lumOff val="5000"/>
                  </a:schemeClr>
                </a:solidFill>
                <a:latin typeface="Arial" panose="020B0604020202020204" pitchFamily="34" charset="0"/>
                <a:cs typeface="Arial" panose="020B0604020202020204" pitchFamily="34" charset="0"/>
              </a:rPr>
              <a:t>Gestion du conflit</a:t>
            </a:r>
            <a:endParaRPr lang="fr-FR" altLang="fr-FR" sz="200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B5ACFAC4-AE34-47F0-BAFF-EFBD90D117D8}"/>
              </a:ext>
            </a:extLst>
          </p:cNvPr>
          <p:cNvPicPr>
            <a:picLocks noChangeAspect="1"/>
          </p:cNvPicPr>
          <p:nvPr/>
        </p:nvPicPr>
        <p:blipFill>
          <a:blip r:embed="rId2"/>
          <a:stretch>
            <a:fillRect/>
          </a:stretch>
        </p:blipFill>
        <p:spPr>
          <a:xfrm>
            <a:off x="347689" y="590279"/>
            <a:ext cx="335309" cy="707197"/>
          </a:xfrm>
          <a:prstGeom prst="rect">
            <a:avLst/>
          </a:prstGeom>
        </p:spPr>
      </p:pic>
    </p:spTree>
    <p:extLst>
      <p:ext uri="{BB962C8B-B14F-4D97-AF65-F5344CB8AC3E}">
        <p14:creationId xmlns:p14="http://schemas.microsoft.com/office/powerpoint/2010/main" val="3562543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58469259-6870-4666-81F3-2E423BD80F80}"/>
              </a:ext>
            </a:extLst>
          </p:cNvPr>
          <p:cNvSpPr>
            <a:spLocks noChangeArrowheads="1"/>
          </p:cNvSpPr>
          <p:nvPr/>
        </p:nvSpPr>
        <p:spPr bwMode="auto">
          <a:xfrm>
            <a:off x="928131" y="277799"/>
            <a:ext cx="56499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CH" altLang="fr-FR" sz="2000" dirty="0">
                <a:solidFill>
                  <a:schemeClr val="tx1">
                    <a:lumMod val="95000"/>
                    <a:lumOff val="5000"/>
                  </a:schemeClr>
                </a:solidFill>
                <a:latin typeface="Arial" panose="020B0604020202020204" pitchFamily="34" charset="0"/>
                <a:cs typeface="Arial" panose="020B0604020202020204" pitchFamily="34" charset="0"/>
              </a:rPr>
              <a:t>Formes de gestion des conflits</a:t>
            </a:r>
            <a:endParaRPr lang="fr-FR" altLang="fr-FR" sz="2000" dirty="0">
              <a:solidFill>
                <a:schemeClr val="tx1">
                  <a:lumMod val="95000"/>
                  <a:lumOff val="5000"/>
                </a:schemeClr>
              </a:solidFill>
              <a:latin typeface="Arial" panose="020B0604020202020204" pitchFamily="34" charset="0"/>
              <a:cs typeface="Arial" panose="020B0604020202020204" pitchFamily="34" charset="0"/>
            </a:endParaRPr>
          </a:p>
        </p:txBody>
      </p:sp>
      <p:grpSp>
        <p:nvGrpSpPr>
          <p:cNvPr id="4" name="Groupe 3"/>
          <p:cNvGrpSpPr/>
          <p:nvPr/>
        </p:nvGrpSpPr>
        <p:grpSpPr>
          <a:xfrm>
            <a:off x="715776" y="2519955"/>
            <a:ext cx="2306061" cy="766884"/>
            <a:chOff x="550948" y="1137442"/>
            <a:chExt cx="2880541" cy="766884"/>
          </a:xfrm>
        </p:grpSpPr>
        <p:sp>
          <p:nvSpPr>
            <p:cNvPr id="44087" name="Rectangle 35">
              <a:extLst>
                <a:ext uri="{FF2B5EF4-FFF2-40B4-BE49-F238E27FC236}">
                  <a16:creationId xmlns:a16="http://schemas.microsoft.com/office/drawing/2014/main" id="{7A5E7845-14C8-47F5-8EE4-3464453224ED}"/>
                </a:ext>
              </a:extLst>
            </p:cNvPr>
            <p:cNvSpPr>
              <a:spLocks noChangeArrowheads="1"/>
            </p:cNvSpPr>
            <p:nvPr/>
          </p:nvSpPr>
          <p:spPr bwMode="auto">
            <a:xfrm>
              <a:off x="550948" y="1137442"/>
              <a:ext cx="2880541" cy="766884"/>
            </a:xfrm>
            <a:prstGeom prst="rect">
              <a:avLst/>
            </a:prstGeom>
            <a:solidFill>
              <a:schemeClr val="bg1">
                <a:lumMod val="85000"/>
              </a:schemeClr>
            </a:solidFill>
            <a:ln w="254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a:solidFill>
                  <a:schemeClr val="tx1">
                    <a:lumMod val="95000"/>
                    <a:lumOff val="5000"/>
                  </a:schemeClr>
                </a:solidFill>
                <a:latin typeface="Arial" panose="020B0604020202020204" pitchFamily="34" charset="0"/>
              </a:endParaRPr>
            </a:p>
          </p:txBody>
        </p:sp>
        <p:sp>
          <p:nvSpPr>
            <p:cNvPr id="44088" name="Text Box 31">
              <a:extLst>
                <a:ext uri="{FF2B5EF4-FFF2-40B4-BE49-F238E27FC236}">
                  <a16:creationId xmlns:a16="http://schemas.microsoft.com/office/drawing/2014/main" id="{AB43E776-D5A6-432F-B609-2C732F8EE623}"/>
                </a:ext>
              </a:extLst>
            </p:cNvPr>
            <p:cNvSpPr txBox="1">
              <a:spLocks noChangeArrowheads="1"/>
            </p:cNvSpPr>
            <p:nvPr/>
          </p:nvSpPr>
          <p:spPr bwMode="auto">
            <a:xfrm>
              <a:off x="550948" y="1591539"/>
              <a:ext cx="2880541" cy="304848"/>
            </a:xfrm>
            <a:prstGeom prst="rect">
              <a:avLst/>
            </a:prstGeom>
            <a:solidFill>
              <a:srgbClr val="C0C0C0">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CH" altLang="fr-FR" sz="1400" dirty="0">
                  <a:solidFill>
                    <a:schemeClr val="tx1">
                      <a:lumMod val="95000"/>
                      <a:lumOff val="5000"/>
                    </a:schemeClr>
                  </a:solidFill>
                  <a:latin typeface="Arial" panose="020B0604020202020204" pitchFamily="34" charset="0"/>
                </a:rPr>
                <a:t>NEGOCIATION</a:t>
              </a:r>
            </a:p>
          </p:txBody>
        </p:sp>
        <p:sp>
          <p:nvSpPr>
            <p:cNvPr id="44089" name="Text Box 32">
              <a:extLst>
                <a:ext uri="{FF2B5EF4-FFF2-40B4-BE49-F238E27FC236}">
                  <a16:creationId xmlns:a16="http://schemas.microsoft.com/office/drawing/2014/main" id="{E118B460-4CE9-4FBF-9F6D-4A82259C7D66}"/>
                </a:ext>
              </a:extLst>
            </p:cNvPr>
            <p:cNvSpPr txBox="1">
              <a:spLocks noChangeArrowheads="1"/>
            </p:cNvSpPr>
            <p:nvPr/>
          </p:nvSpPr>
          <p:spPr bwMode="auto">
            <a:xfrm>
              <a:off x="1232439" y="1225715"/>
              <a:ext cx="3808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CH" altLang="fr-FR" sz="1400" dirty="0">
                  <a:solidFill>
                    <a:schemeClr val="tx1">
                      <a:lumMod val="95000"/>
                      <a:lumOff val="5000"/>
                    </a:schemeClr>
                  </a:solidFill>
                  <a:latin typeface="Arial" panose="020B0604020202020204" pitchFamily="34" charset="0"/>
                </a:rPr>
                <a:t>A</a:t>
              </a:r>
            </a:p>
          </p:txBody>
        </p:sp>
        <p:sp>
          <p:nvSpPr>
            <p:cNvPr id="44090" name="Text Box 33">
              <a:extLst>
                <a:ext uri="{FF2B5EF4-FFF2-40B4-BE49-F238E27FC236}">
                  <a16:creationId xmlns:a16="http://schemas.microsoft.com/office/drawing/2014/main" id="{7A4D2C02-5116-48C7-82B8-895768A1B3A9}"/>
                </a:ext>
              </a:extLst>
            </p:cNvPr>
            <p:cNvSpPr txBox="1">
              <a:spLocks noChangeArrowheads="1"/>
            </p:cNvSpPr>
            <p:nvPr/>
          </p:nvSpPr>
          <p:spPr bwMode="auto">
            <a:xfrm>
              <a:off x="2591306" y="1225715"/>
              <a:ext cx="3808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CH" altLang="fr-FR" sz="1400">
                  <a:solidFill>
                    <a:schemeClr val="tx1">
                      <a:lumMod val="95000"/>
                      <a:lumOff val="5000"/>
                    </a:schemeClr>
                  </a:solidFill>
                  <a:latin typeface="Arial" panose="020B0604020202020204" pitchFamily="34" charset="0"/>
                </a:rPr>
                <a:t>B</a:t>
              </a:r>
            </a:p>
          </p:txBody>
        </p:sp>
        <p:sp>
          <p:nvSpPr>
            <p:cNvPr id="44091" name="Line 34">
              <a:extLst>
                <a:ext uri="{FF2B5EF4-FFF2-40B4-BE49-F238E27FC236}">
                  <a16:creationId xmlns:a16="http://schemas.microsoft.com/office/drawing/2014/main" id="{9AA31E25-315E-42E9-BFCF-52A3CDBE9B5F}"/>
                </a:ext>
              </a:extLst>
            </p:cNvPr>
            <p:cNvSpPr>
              <a:spLocks noChangeShapeType="1"/>
            </p:cNvSpPr>
            <p:nvPr/>
          </p:nvSpPr>
          <p:spPr bwMode="auto">
            <a:xfrm>
              <a:off x="1589122" y="1382902"/>
              <a:ext cx="9311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H">
                <a:solidFill>
                  <a:schemeClr val="tx1">
                    <a:lumMod val="95000"/>
                    <a:lumOff val="5000"/>
                  </a:schemeClr>
                </a:solidFill>
              </a:endParaRPr>
            </a:p>
          </p:txBody>
        </p:sp>
      </p:grpSp>
      <p:grpSp>
        <p:nvGrpSpPr>
          <p:cNvPr id="6" name="Groupe 5"/>
          <p:cNvGrpSpPr/>
          <p:nvPr/>
        </p:nvGrpSpPr>
        <p:grpSpPr>
          <a:xfrm>
            <a:off x="3401959" y="2549464"/>
            <a:ext cx="2850569" cy="3192172"/>
            <a:chOff x="3190241" y="2380712"/>
            <a:chExt cx="2850569" cy="3192172"/>
          </a:xfrm>
        </p:grpSpPr>
        <p:grpSp>
          <p:nvGrpSpPr>
            <p:cNvPr id="44048" name="Group 76">
              <a:extLst>
                <a:ext uri="{FF2B5EF4-FFF2-40B4-BE49-F238E27FC236}">
                  <a16:creationId xmlns:a16="http://schemas.microsoft.com/office/drawing/2014/main" id="{AC77A498-5D08-4B42-ADE2-690FBD2F7A14}"/>
                </a:ext>
              </a:extLst>
            </p:cNvPr>
            <p:cNvGrpSpPr>
              <a:grpSpLocks/>
            </p:cNvGrpSpPr>
            <p:nvPr/>
          </p:nvGrpSpPr>
          <p:grpSpPr bwMode="auto">
            <a:xfrm>
              <a:off x="3190241" y="2380712"/>
              <a:ext cx="2850569" cy="3192172"/>
              <a:chOff x="2224" y="2248"/>
              <a:chExt cx="1796" cy="1410"/>
            </a:xfrm>
          </p:grpSpPr>
          <p:sp>
            <p:nvSpPr>
              <p:cNvPr id="44057" name="Rectangle 6">
                <a:extLst>
                  <a:ext uri="{FF2B5EF4-FFF2-40B4-BE49-F238E27FC236}">
                    <a16:creationId xmlns:a16="http://schemas.microsoft.com/office/drawing/2014/main" id="{061D74DE-6468-4559-BEB6-8379113589A2}"/>
                  </a:ext>
                </a:extLst>
              </p:cNvPr>
              <p:cNvSpPr>
                <a:spLocks noChangeArrowheads="1"/>
              </p:cNvSpPr>
              <p:nvPr/>
            </p:nvSpPr>
            <p:spPr bwMode="auto">
              <a:xfrm>
                <a:off x="2224" y="2248"/>
                <a:ext cx="1796" cy="1410"/>
              </a:xfrm>
              <a:prstGeom prst="rect">
                <a:avLst/>
              </a:prstGeom>
              <a:noFill/>
              <a:ln w="63500">
                <a:solidFill>
                  <a:srgbClr val="008080"/>
                </a:solidFill>
                <a:miter lim="800000"/>
                <a:headEnd/>
                <a:tailEnd/>
              </a:ln>
              <a:effectLst/>
              <a:extLst>
                <a:ext uri="{909E8E84-426E-40DD-AFC4-6F175D3DCCD1}">
                  <a14:hiddenFill xmlns:a14="http://schemas.microsoft.com/office/drawing/2010/main">
                    <a:solidFill>
                      <a:srgbClr val="C0C0C0">
                        <a:alpha val="39999"/>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a:solidFill>
                    <a:schemeClr val="tx1">
                      <a:lumMod val="95000"/>
                      <a:lumOff val="5000"/>
                    </a:schemeClr>
                  </a:solidFill>
                  <a:latin typeface="Arial" panose="020B0604020202020204" pitchFamily="34" charset="0"/>
                </a:endParaRPr>
              </a:p>
            </p:txBody>
          </p:sp>
          <p:sp>
            <p:nvSpPr>
              <p:cNvPr id="44058" name="Text Box 8">
                <a:extLst>
                  <a:ext uri="{FF2B5EF4-FFF2-40B4-BE49-F238E27FC236}">
                    <a16:creationId xmlns:a16="http://schemas.microsoft.com/office/drawing/2014/main" id="{0A70ECB3-C3B5-404F-9FF7-FA33AFD40066}"/>
                  </a:ext>
                </a:extLst>
              </p:cNvPr>
              <p:cNvSpPr txBox="1">
                <a:spLocks noChangeArrowheads="1"/>
              </p:cNvSpPr>
              <p:nvPr/>
            </p:nvSpPr>
            <p:spPr bwMode="auto">
              <a:xfrm>
                <a:off x="2336" y="2599"/>
                <a:ext cx="644"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CH" altLang="fr-FR" sz="1400" dirty="0">
                    <a:solidFill>
                      <a:schemeClr val="tx1">
                        <a:lumMod val="95000"/>
                        <a:lumOff val="5000"/>
                      </a:schemeClr>
                    </a:solidFill>
                    <a:latin typeface="Arial" panose="020B0604020202020204" pitchFamily="34" charset="0"/>
                  </a:rPr>
                  <a:t>Audition A</a:t>
                </a:r>
              </a:p>
            </p:txBody>
          </p:sp>
          <p:sp>
            <p:nvSpPr>
              <p:cNvPr id="44059" name="Text Box 9">
                <a:extLst>
                  <a:ext uri="{FF2B5EF4-FFF2-40B4-BE49-F238E27FC236}">
                    <a16:creationId xmlns:a16="http://schemas.microsoft.com/office/drawing/2014/main" id="{9F18A092-E5C3-4833-9F96-533EC4A0FAA6}"/>
                  </a:ext>
                </a:extLst>
              </p:cNvPr>
              <p:cNvSpPr txBox="1">
                <a:spLocks noChangeArrowheads="1"/>
              </p:cNvSpPr>
              <p:nvPr/>
            </p:nvSpPr>
            <p:spPr bwMode="auto">
              <a:xfrm>
                <a:off x="3178" y="2591"/>
                <a:ext cx="651"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CH" altLang="fr-FR" sz="1400" dirty="0">
                    <a:solidFill>
                      <a:schemeClr val="tx1">
                        <a:lumMod val="95000"/>
                        <a:lumOff val="5000"/>
                      </a:schemeClr>
                    </a:solidFill>
                    <a:latin typeface="Arial" panose="020B0604020202020204" pitchFamily="34" charset="0"/>
                  </a:rPr>
                  <a:t>Audition B</a:t>
                </a:r>
              </a:p>
            </p:txBody>
          </p:sp>
          <p:sp>
            <p:nvSpPr>
              <p:cNvPr id="44060" name="Text Box 10">
                <a:extLst>
                  <a:ext uri="{FF2B5EF4-FFF2-40B4-BE49-F238E27FC236}">
                    <a16:creationId xmlns:a16="http://schemas.microsoft.com/office/drawing/2014/main" id="{D4E3EA03-434B-45EF-BF33-6F366AE064EC}"/>
                  </a:ext>
                </a:extLst>
              </p:cNvPr>
              <p:cNvSpPr txBox="1">
                <a:spLocks noChangeArrowheads="1"/>
              </p:cNvSpPr>
              <p:nvPr/>
            </p:nvSpPr>
            <p:spPr bwMode="auto">
              <a:xfrm>
                <a:off x="2224" y="2248"/>
                <a:ext cx="1796" cy="231"/>
              </a:xfrm>
              <a:prstGeom prst="rect">
                <a:avLst/>
              </a:prstGeom>
              <a:solidFill>
                <a:srgbClr val="C0C0C0">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CH" altLang="fr-FR" sz="1400" b="1" dirty="0">
                    <a:solidFill>
                      <a:schemeClr val="tx1">
                        <a:lumMod val="95000"/>
                        <a:lumOff val="5000"/>
                      </a:schemeClr>
                    </a:solidFill>
                    <a:latin typeface="Arial" panose="020B0604020202020204" pitchFamily="34" charset="0"/>
                  </a:rPr>
                  <a:t>ARBITRAGE</a:t>
                </a:r>
                <a:br>
                  <a:rPr lang="fr-CH" altLang="fr-FR" sz="1400" dirty="0">
                    <a:solidFill>
                      <a:schemeClr val="tx1">
                        <a:lumMod val="95000"/>
                        <a:lumOff val="5000"/>
                      </a:schemeClr>
                    </a:solidFill>
                    <a:latin typeface="Arial" panose="020B0604020202020204" pitchFamily="34" charset="0"/>
                  </a:rPr>
                </a:br>
                <a:r>
                  <a:rPr lang="fr-CH" altLang="fr-FR" sz="1400" b="1" dirty="0">
                    <a:solidFill>
                      <a:srgbClr val="FF0000"/>
                    </a:solidFill>
                    <a:latin typeface="Arial" panose="020B0604020202020204" pitchFamily="34" charset="0"/>
                  </a:rPr>
                  <a:t>(et management) </a:t>
                </a:r>
              </a:p>
            </p:txBody>
          </p:sp>
          <p:sp>
            <p:nvSpPr>
              <p:cNvPr id="44063" name="Text Box 13">
                <a:extLst>
                  <a:ext uri="{FF2B5EF4-FFF2-40B4-BE49-F238E27FC236}">
                    <a16:creationId xmlns:a16="http://schemas.microsoft.com/office/drawing/2014/main" id="{CC9D9CB1-332A-44B3-B656-ADC0A43DE31F}"/>
                  </a:ext>
                </a:extLst>
              </p:cNvPr>
              <p:cNvSpPr txBox="1">
                <a:spLocks noChangeArrowheads="1"/>
              </p:cNvSpPr>
              <p:nvPr/>
            </p:nvSpPr>
            <p:spPr bwMode="auto">
              <a:xfrm>
                <a:off x="2622" y="3400"/>
                <a:ext cx="1054"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CH" altLang="fr-FR" sz="2400" b="1" dirty="0">
                    <a:solidFill>
                      <a:srgbClr val="FF0000"/>
                    </a:solidFill>
                    <a:latin typeface="Arial" panose="020B0604020202020204" pitchFamily="34" charset="0"/>
                  </a:rPr>
                  <a:t>DÉCISION</a:t>
                </a:r>
              </a:p>
            </p:txBody>
          </p:sp>
          <p:sp>
            <p:nvSpPr>
              <p:cNvPr id="44064" name="Line 14">
                <a:extLst>
                  <a:ext uri="{FF2B5EF4-FFF2-40B4-BE49-F238E27FC236}">
                    <a16:creationId xmlns:a16="http://schemas.microsoft.com/office/drawing/2014/main" id="{F6A6031D-A298-421E-9AC7-CD86E6EB002F}"/>
                  </a:ext>
                </a:extLst>
              </p:cNvPr>
              <p:cNvSpPr>
                <a:spLocks noChangeShapeType="1"/>
              </p:cNvSpPr>
              <p:nvPr/>
            </p:nvSpPr>
            <p:spPr bwMode="auto">
              <a:xfrm>
                <a:off x="3149" y="3125"/>
                <a:ext cx="0" cy="2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H">
                  <a:solidFill>
                    <a:schemeClr val="tx1">
                      <a:lumMod val="95000"/>
                      <a:lumOff val="5000"/>
                    </a:schemeClr>
                  </a:solidFill>
                </a:endParaRPr>
              </a:p>
            </p:txBody>
          </p:sp>
          <p:sp>
            <p:nvSpPr>
              <p:cNvPr id="44065" name="Line 15">
                <a:extLst>
                  <a:ext uri="{FF2B5EF4-FFF2-40B4-BE49-F238E27FC236}">
                    <a16:creationId xmlns:a16="http://schemas.microsoft.com/office/drawing/2014/main" id="{E4091C97-A084-4051-8FC8-F6308C083379}"/>
                  </a:ext>
                </a:extLst>
              </p:cNvPr>
              <p:cNvSpPr>
                <a:spLocks noChangeShapeType="1"/>
              </p:cNvSpPr>
              <p:nvPr/>
            </p:nvSpPr>
            <p:spPr bwMode="auto">
              <a:xfrm flipH="1">
                <a:off x="3323" y="2733"/>
                <a:ext cx="196" cy="1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H">
                  <a:solidFill>
                    <a:schemeClr val="tx1">
                      <a:lumMod val="95000"/>
                      <a:lumOff val="5000"/>
                    </a:schemeClr>
                  </a:solidFill>
                </a:endParaRPr>
              </a:p>
            </p:txBody>
          </p:sp>
          <p:sp>
            <p:nvSpPr>
              <p:cNvPr id="44066" name="Line 16">
                <a:extLst>
                  <a:ext uri="{FF2B5EF4-FFF2-40B4-BE49-F238E27FC236}">
                    <a16:creationId xmlns:a16="http://schemas.microsoft.com/office/drawing/2014/main" id="{26BA6B4B-36FA-468E-9117-ED8F2CCED00D}"/>
                  </a:ext>
                </a:extLst>
              </p:cNvPr>
              <p:cNvSpPr>
                <a:spLocks noChangeShapeType="1"/>
              </p:cNvSpPr>
              <p:nvPr/>
            </p:nvSpPr>
            <p:spPr bwMode="auto">
              <a:xfrm>
                <a:off x="2718" y="2727"/>
                <a:ext cx="242" cy="19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H">
                  <a:solidFill>
                    <a:schemeClr val="tx1">
                      <a:lumMod val="95000"/>
                      <a:lumOff val="5000"/>
                    </a:schemeClr>
                  </a:solidFill>
                </a:endParaRPr>
              </a:p>
            </p:txBody>
          </p:sp>
        </p:grpSp>
        <p:sp>
          <p:nvSpPr>
            <p:cNvPr id="60" name="Text Box 13">
              <a:extLst>
                <a:ext uri="{FF2B5EF4-FFF2-40B4-BE49-F238E27FC236}">
                  <a16:creationId xmlns:a16="http://schemas.microsoft.com/office/drawing/2014/main" id="{F5DFE93E-6DCB-4AE2-BE39-C59F85C9506B}"/>
                </a:ext>
              </a:extLst>
            </p:cNvPr>
            <p:cNvSpPr txBox="1">
              <a:spLocks noChangeArrowheads="1"/>
            </p:cNvSpPr>
            <p:nvPr/>
          </p:nvSpPr>
          <p:spPr bwMode="auto">
            <a:xfrm>
              <a:off x="3934719" y="3947488"/>
              <a:ext cx="14473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CH" altLang="fr-FR" sz="1400" dirty="0">
                  <a:solidFill>
                    <a:schemeClr val="tx1">
                      <a:lumMod val="95000"/>
                      <a:lumOff val="5000"/>
                    </a:schemeClr>
                  </a:solidFill>
                  <a:latin typeface="Arial" panose="020B0604020202020204" pitchFamily="34" charset="0"/>
                </a:rPr>
                <a:t>CONCILIATION</a:t>
              </a:r>
            </a:p>
          </p:txBody>
        </p:sp>
      </p:grpSp>
      <p:grpSp>
        <p:nvGrpSpPr>
          <p:cNvPr id="5" name="Groupe 4"/>
          <p:cNvGrpSpPr/>
          <p:nvPr/>
        </p:nvGrpSpPr>
        <p:grpSpPr>
          <a:xfrm>
            <a:off x="6677978" y="2515371"/>
            <a:ext cx="2867025" cy="3136900"/>
            <a:chOff x="6523670" y="2952510"/>
            <a:chExt cx="2867025" cy="3136900"/>
          </a:xfrm>
        </p:grpSpPr>
        <p:grpSp>
          <p:nvGrpSpPr>
            <p:cNvPr id="28762" name="Group 90">
              <a:extLst>
                <a:ext uri="{FF2B5EF4-FFF2-40B4-BE49-F238E27FC236}">
                  <a16:creationId xmlns:a16="http://schemas.microsoft.com/office/drawing/2014/main" id="{51FE4DF1-D3CD-4ECF-A02B-D3EA54B3EEDC}"/>
                </a:ext>
              </a:extLst>
            </p:cNvPr>
            <p:cNvGrpSpPr>
              <a:grpSpLocks/>
            </p:cNvGrpSpPr>
            <p:nvPr/>
          </p:nvGrpSpPr>
          <p:grpSpPr bwMode="auto">
            <a:xfrm>
              <a:off x="6523670" y="2952510"/>
              <a:ext cx="2867025" cy="3136900"/>
              <a:chOff x="4163" y="2237"/>
              <a:chExt cx="1806" cy="1421"/>
            </a:xfrm>
            <a:solidFill>
              <a:schemeClr val="bg1">
                <a:lumMod val="85000"/>
              </a:schemeClr>
            </a:solidFill>
          </p:grpSpPr>
          <p:sp useBgFill="1">
            <p:nvSpPr>
              <p:cNvPr id="44040" name="Rectangle 91">
                <a:extLst>
                  <a:ext uri="{FF2B5EF4-FFF2-40B4-BE49-F238E27FC236}">
                    <a16:creationId xmlns:a16="http://schemas.microsoft.com/office/drawing/2014/main" id="{49FE9BF8-8554-4D3B-92EE-DC4A1185CED7}"/>
                  </a:ext>
                </a:extLst>
              </p:cNvPr>
              <p:cNvSpPr>
                <a:spLocks noChangeArrowheads="1"/>
              </p:cNvSpPr>
              <p:nvPr/>
            </p:nvSpPr>
            <p:spPr bwMode="auto">
              <a:xfrm>
                <a:off x="4163" y="2237"/>
                <a:ext cx="1806" cy="1421"/>
              </a:xfrm>
              <a:prstGeom prst="rect">
                <a:avLst/>
              </a:prstGeom>
              <a:grpFill/>
              <a:ln w="381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dirty="0">
                  <a:solidFill>
                    <a:schemeClr val="tx1">
                      <a:lumMod val="95000"/>
                      <a:lumOff val="5000"/>
                    </a:schemeClr>
                  </a:solidFill>
                  <a:latin typeface="Arial" panose="020B0604020202020204" pitchFamily="34" charset="0"/>
                </a:endParaRPr>
              </a:p>
            </p:txBody>
          </p:sp>
          <p:sp>
            <p:nvSpPr>
              <p:cNvPr id="44041" name="Text Box 92">
                <a:extLst>
                  <a:ext uri="{FF2B5EF4-FFF2-40B4-BE49-F238E27FC236}">
                    <a16:creationId xmlns:a16="http://schemas.microsoft.com/office/drawing/2014/main" id="{FF5C6BB4-3009-48FB-A6DE-D16D92E47727}"/>
                  </a:ext>
                </a:extLst>
              </p:cNvPr>
              <p:cNvSpPr txBox="1">
                <a:spLocks noChangeArrowheads="1"/>
              </p:cNvSpPr>
              <p:nvPr/>
            </p:nvSpPr>
            <p:spPr bwMode="auto">
              <a:xfrm>
                <a:off x="4258" y="2319"/>
                <a:ext cx="1690" cy="2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CH" altLang="fr-FR" sz="1400" dirty="0">
                    <a:solidFill>
                      <a:schemeClr val="tx1">
                        <a:lumMod val="95000"/>
                        <a:lumOff val="5000"/>
                      </a:schemeClr>
                    </a:solidFill>
                    <a:latin typeface="Arial" panose="020B0604020202020204" pitchFamily="34" charset="0"/>
                  </a:rPr>
                  <a:t>MEDIATION</a:t>
                </a:r>
                <a:br>
                  <a:rPr lang="fr-CH" altLang="fr-FR" sz="1400" dirty="0">
                    <a:solidFill>
                      <a:schemeClr val="tx1">
                        <a:lumMod val="95000"/>
                        <a:lumOff val="5000"/>
                      </a:schemeClr>
                    </a:solidFill>
                    <a:latin typeface="Arial" panose="020B0604020202020204" pitchFamily="34" charset="0"/>
                  </a:rPr>
                </a:br>
                <a:endParaRPr lang="fr-CH" altLang="fr-FR" sz="1400" dirty="0">
                  <a:solidFill>
                    <a:schemeClr val="tx1">
                      <a:lumMod val="95000"/>
                      <a:lumOff val="5000"/>
                    </a:schemeClr>
                  </a:solidFill>
                  <a:latin typeface="Arial" panose="020B0604020202020204" pitchFamily="34" charset="0"/>
                </a:endParaRPr>
              </a:p>
            </p:txBody>
          </p:sp>
          <p:sp>
            <p:nvSpPr>
              <p:cNvPr id="44042" name="Text Box 93">
                <a:extLst>
                  <a:ext uri="{FF2B5EF4-FFF2-40B4-BE49-F238E27FC236}">
                    <a16:creationId xmlns:a16="http://schemas.microsoft.com/office/drawing/2014/main" id="{69EDF71D-2990-4330-89AC-97254B1F5395}"/>
                  </a:ext>
                </a:extLst>
              </p:cNvPr>
              <p:cNvSpPr txBox="1">
                <a:spLocks noChangeArrowheads="1"/>
              </p:cNvSpPr>
              <p:nvPr/>
            </p:nvSpPr>
            <p:spPr bwMode="auto">
              <a:xfrm>
                <a:off x="4381" y="2659"/>
                <a:ext cx="192" cy="139"/>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CH" altLang="fr-FR" sz="1400">
                    <a:solidFill>
                      <a:schemeClr val="tx1">
                        <a:lumMod val="95000"/>
                        <a:lumOff val="5000"/>
                      </a:schemeClr>
                    </a:solidFill>
                    <a:latin typeface="Arial" panose="020B0604020202020204" pitchFamily="34" charset="0"/>
                  </a:rPr>
                  <a:t>A</a:t>
                </a:r>
              </a:p>
            </p:txBody>
          </p:sp>
          <p:sp>
            <p:nvSpPr>
              <p:cNvPr id="44043" name="Text Box 94">
                <a:extLst>
                  <a:ext uri="{FF2B5EF4-FFF2-40B4-BE49-F238E27FC236}">
                    <a16:creationId xmlns:a16="http://schemas.microsoft.com/office/drawing/2014/main" id="{4049CFF9-D36C-4BC9-9E63-3FD5FA923BE3}"/>
                  </a:ext>
                </a:extLst>
              </p:cNvPr>
              <p:cNvSpPr txBox="1">
                <a:spLocks noChangeArrowheads="1"/>
              </p:cNvSpPr>
              <p:nvPr/>
            </p:nvSpPr>
            <p:spPr bwMode="auto">
              <a:xfrm>
                <a:off x="5560" y="2659"/>
                <a:ext cx="192" cy="139"/>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CH" altLang="fr-FR" sz="1400">
                    <a:solidFill>
                      <a:schemeClr val="tx1">
                        <a:lumMod val="95000"/>
                        <a:lumOff val="5000"/>
                      </a:schemeClr>
                    </a:solidFill>
                    <a:latin typeface="Arial" panose="020B0604020202020204" pitchFamily="34" charset="0"/>
                  </a:rPr>
                  <a:t>B</a:t>
                </a:r>
              </a:p>
            </p:txBody>
          </p:sp>
          <p:sp>
            <p:nvSpPr>
              <p:cNvPr id="44044" name="Text Box 95">
                <a:extLst>
                  <a:ext uri="{FF2B5EF4-FFF2-40B4-BE49-F238E27FC236}">
                    <a16:creationId xmlns:a16="http://schemas.microsoft.com/office/drawing/2014/main" id="{64DC1B6D-AC37-4617-8C1A-A44296FE2B82}"/>
                  </a:ext>
                </a:extLst>
              </p:cNvPr>
              <p:cNvSpPr txBox="1">
                <a:spLocks noChangeArrowheads="1"/>
              </p:cNvSpPr>
              <p:nvPr/>
            </p:nvSpPr>
            <p:spPr bwMode="auto">
              <a:xfrm>
                <a:off x="4650" y="3267"/>
                <a:ext cx="907" cy="139"/>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CH" altLang="fr-FR" sz="1400">
                    <a:solidFill>
                      <a:schemeClr val="tx1">
                        <a:lumMod val="95000"/>
                        <a:lumOff val="5000"/>
                      </a:schemeClr>
                    </a:solidFill>
                    <a:latin typeface="Arial" panose="020B0604020202020204" pitchFamily="34" charset="0"/>
                  </a:rPr>
                  <a:t>MEDIATEUR</a:t>
                </a:r>
              </a:p>
            </p:txBody>
          </p:sp>
          <p:sp>
            <p:nvSpPr>
              <p:cNvPr id="44045" name="Line 96">
                <a:extLst>
                  <a:ext uri="{FF2B5EF4-FFF2-40B4-BE49-F238E27FC236}">
                    <a16:creationId xmlns:a16="http://schemas.microsoft.com/office/drawing/2014/main" id="{975E316F-B5A4-439C-8DC8-A78455C474F1}"/>
                  </a:ext>
                </a:extLst>
              </p:cNvPr>
              <p:cNvSpPr>
                <a:spLocks noChangeShapeType="1"/>
              </p:cNvSpPr>
              <p:nvPr/>
            </p:nvSpPr>
            <p:spPr bwMode="auto">
              <a:xfrm flipH="1" flipV="1">
                <a:off x="4517" y="2838"/>
                <a:ext cx="402" cy="425"/>
              </a:xfrm>
              <a:prstGeom prst="line">
                <a:avLst/>
              </a:prstGeom>
              <a:grpFill/>
              <a:ln w="9525">
                <a:no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H">
                  <a:solidFill>
                    <a:schemeClr val="tx1">
                      <a:lumMod val="95000"/>
                      <a:lumOff val="5000"/>
                    </a:schemeClr>
                  </a:solidFill>
                </a:endParaRPr>
              </a:p>
            </p:txBody>
          </p:sp>
          <p:sp>
            <p:nvSpPr>
              <p:cNvPr id="44046" name="Line 97">
                <a:extLst>
                  <a:ext uri="{FF2B5EF4-FFF2-40B4-BE49-F238E27FC236}">
                    <a16:creationId xmlns:a16="http://schemas.microsoft.com/office/drawing/2014/main" id="{A79A219D-AD3B-4342-8BA1-DE48FF879B11}"/>
                  </a:ext>
                </a:extLst>
              </p:cNvPr>
              <p:cNvSpPr>
                <a:spLocks noChangeShapeType="1"/>
              </p:cNvSpPr>
              <p:nvPr/>
            </p:nvSpPr>
            <p:spPr bwMode="auto">
              <a:xfrm>
                <a:off x="4570" y="2750"/>
                <a:ext cx="953" cy="0"/>
              </a:xfrm>
              <a:prstGeom prst="line">
                <a:avLst/>
              </a:prstGeom>
              <a:grpFill/>
              <a:ln w="9525">
                <a:no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H" dirty="0">
                  <a:solidFill>
                    <a:schemeClr val="tx1">
                      <a:lumMod val="95000"/>
                      <a:lumOff val="5000"/>
                    </a:schemeClr>
                  </a:solidFill>
                </a:endParaRPr>
              </a:p>
            </p:txBody>
          </p:sp>
          <p:sp>
            <p:nvSpPr>
              <p:cNvPr id="44047" name="Line 98">
                <a:extLst>
                  <a:ext uri="{FF2B5EF4-FFF2-40B4-BE49-F238E27FC236}">
                    <a16:creationId xmlns:a16="http://schemas.microsoft.com/office/drawing/2014/main" id="{7B10F3F4-1F57-486A-99C1-5B36C86FF890}"/>
                  </a:ext>
                </a:extLst>
              </p:cNvPr>
              <p:cNvSpPr>
                <a:spLocks noChangeShapeType="1"/>
              </p:cNvSpPr>
              <p:nvPr/>
            </p:nvSpPr>
            <p:spPr bwMode="auto">
              <a:xfrm flipV="1">
                <a:off x="5282" y="2840"/>
                <a:ext cx="324" cy="423"/>
              </a:xfrm>
              <a:prstGeom prst="line">
                <a:avLst/>
              </a:prstGeom>
              <a:grpFill/>
              <a:ln w="9525">
                <a:no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H">
                  <a:solidFill>
                    <a:schemeClr val="tx1">
                      <a:lumMod val="95000"/>
                      <a:lumOff val="5000"/>
                    </a:schemeClr>
                  </a:solidFill>
                </a:endParaRPr>
              </a:p>
            </p:txBody>
          </p:sp>
        </p:grpSp>
        <p:cxnSp>
          <p:nvCxnSpPr>
            <p:cNvPr id="10" name="Connecteur droit avec flèche 9">
              <a:extLst>
                <a:ext uri="{FF2B5EF4-FFF2-40B4-BE49-F238E27FC236}">
                  <a16:creationId xmlns:a16="http://schemas.microsoft.com/office/drawing/2014/main" id="{E7F1A782-9EF8-F147-A88D-EF6A8BA3541D}"/>
                </a:ext>
              </a:extLst>
            </p:cNvPr>
            <p:cNvCxnSpPr/>
            <p:nvPr/>
          </p:nvCxnSpPr>
          <p:spPr bwMode="auto">
            <a:xfrm>
              <a:off x="7483190" y="4145663"/>
              <a:ext cx="1120547" cy="0"/>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necteur droit avec flèche 11">
              <a:extLst>
                <a:ext uri="{FF2B5EF4-FFF2-40B4-BE49-F238E27FC236}">
                  <a16:creationId xmlns:a16="http://schemas.microsoft.com/office/drawing/2014/main" id="{6A33F3FC-DF3C-204E-BD54-AEA065D86792}"/>
                </a:ext>
              </a:extLst>
            </p:cNvPr>
            <p:cNvCxnSpPr>
              <a:cxnSpLocks/>
            </p:cNvCxnSpPr>
            <p:nvPr/>
          </p:nvCxnSpPr>
          <p:spPr bwMode="auto">
            <a:xfrm>
              <a:off x="7200673" y="4483854"/>
              <a:ext cx="250953" cy="526114"/>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Connecteur droit avec flèche 13">
              <a:extLst>
                <a:ext uri="{FF2B5EF4-FFF2-40B4-BE49-F238E27FC236}">
                  <a16:creationId xmlns:a16="http://schemas.microsoft.com/office/drawing/2014/main" id="{33ACE9CF-FC48-6C47-8A8C-E06539E68D65}"/>
                </a:ext>
              </a:extLst>
            </p:cNvPr>
            <p:cNvCxnSpPr>
              <a:cxnSpLocks/>
            </p:cNvCxnSpPr>
            <p:nvPr/>
          </p:nvCxnSpPr>
          <p:spPr bwMode="auto">
            <a:xfrm flipH="1">
              <a:off x="8567232" y="4483854"/>
              <a:ext cx="151575" cy="526114"/>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4" name="Text Box 31">
            <a:extLst>
              <a:ext uri="{FF2B5EF4-FFF2-40B4-BE49-F238E27FC236}">
                <a16:creationId xmlns:a16="http://schemas.microsoft.com/office/drawing/2014/main" id="{AB43E776-D5A6-432F-B609-2C732F8EE623}"/>
              </a:ext>
            </a:extLst>
          </p:cNvPr>
          <p:cNvSpPr txBox="1">
            <a:spLocks noChangeArrowheads="1"/>
          </p:cNvSpPr>
          <p:nvPr/>
        </p:nvSpPr>
        <p:spPr bwMode="auto">
          <a:xfrm>
            <a:off x="715776" y="1205604"/>
            <a:ext cx="2306061" cy="304848"/>
          </a:xfrm>
          <a:prstGeom prst="rect">
            <a:avLst/>
          </a:prstGeom>
          <a:solidFill>
            <a:srgbClr val="C0C0C0">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CH" altLang="fr-FR" sz="1400" dirty="0">
                <a:solidFill>
                  <a:schemeClr val="tx1">
                    <a:lumMod val="95000"/>
                    <a:lumOff val="5000"/>
                  </a:schemeClr>
                </a:solidFill>
                <a:latin typeface="Arial" panose="020B0604020202020204" pitchFamily="34" charset="0"/>
              </a:rPr>
              <a:t>FUITE</a:t>
            </a:r>
          </a:p>
        </p:txBody>
      </p:sp>
      <p:sp>
        <p:nvSpPr>
          <p:cNvPr id="65" name="Text Box 31">
            <a:extLst>
              <a:ext uri="{FF2B5EF4-FFF2-40B4-BE49-F238E27FC236}">
                <a16:creationId xmlns:a16="http://schemas.microsoft.com/office/drawing/2014/main" id="{AB43E776-D5A6-432F-B609-2C732F8EE623}"/>
              </a:ext>
            </a:extLst>
          </p:cNvPr>
          <p:cNvSpPr txBox="1">
            <a:spLocks noChangeArrowheads="1"/>
          </p:cNvSpPr>
          <p:nvPr/>
        </p:nvSpPr>
        <p:spPr bwMode="auto">
          <a:xfrm>
            <a:off x="3643316" y="1196043"/>
            <a:ext cx="2306061" cy="304848"/>
          </a:xfrm>
          <a:prstGeom prst="rect">
            <a:avLst/>
          </a:prstGeom>
          <a:solidFill>
            <a:srgbClr val="C0C0C0">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CH" altLang="fr-FR" sz="1400" dirty="0">
                <a:solidFill>
                  <a:schemeClr val="tx1">
                    <a:lumMod val="95000"/>
                    <a:lumOff val="5000"/>
                  </a:schemeClr>
                </a:solidFill>
                <a:latin typeface="Arial" panose="020B0604020202020204" pitchFamily="34" charset="0"/>
              </a:rPr>
              <a:t>GUERRE</a:t>
            </a:r>
          </a:p>
        </p:txBody>
      </p:sp>
    </p:spTree>
    <p:extLst>
      <p:ext uri="{BB962C8B-B14F-4D97-AF65-F5344CB8AC3E}">
        <p14:creationId xmlns:p14="http://schemas.microsoft.com/office/powerpoint/2010/main" val="377775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5058" name="Rectangle 6">
            <a:extLst>
              <a:ext uri="{FF2B5EF4-FFF2-40B4-BE49-F238E27FC236}">
                <a16:creationId xmlns:a16="http://schemas.microsoft.com/office/drawing/2014/main" id="{958A9414-EF7B-D14C-9D08-632D08E84BC0}"/>
              </a:ext>
            </a:extLst>
          </p:cNvPr>
          <p:cNvSpPr>
            <a:spLocks noChangeAspect="1" noChangeArrowheads="1"/>
          </p:cNvSpPr>
          <p:nvPr/>
        </p:nvSpPr>
        <p:spPr bwMode="auto">
          <a:xfrm>
            <a:off x="2849563" y="4430713"/>
            <a:ext cx="2822575" cy="622300"/>
          </a:xfrm>
          <a:prstGeom prst="rect">
            <a:avLst/>
          </a:prstGeom>
          <a:ln>
            <a:noFill/>
          </a:ln>
          <a:effectLst/>
          <a:extLst>
            <a:ext uri="{91240B29-F687-4F45-9708-019B960494DF}">
              <a14:hiddenLine xmlns:a14="http://schemas.microsoft.com/office/drawing/2010/main" w="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a:latin typeface="Arial" panose="020B0604020202020204" pitchFamily="34" charset="0"/>
            </a:endParaRPr>
          </a:p>
        </p:txBody>
      </p:sp>
      <p:sp>
        <p:nvSpPr>
          <p:cNvPr id="45059" name="Line 7">
            <a:extLst>
              <a:ext uri="{FF2B5EF4-FFF2-40B4-BE49-F238E27FC236}">
                <a16:creationId xmlns:a16="http://schemas.microsoft.com/office/drawing/2014/main" id="{A8529CAD-168C-5C4A-A131-7AD25E295939}"/>
              </a:ext>
            </a:extLst>
          </p:cNvPr>
          <p:cNvSpPr>
            <a:spLocks noChangeAspect="1" noChangeShapeType="1"/>
          </p:cNvSpPr>
          <p:nvPr/>
        </p:nvSpPr>
        <p:spPr bwMode="auto">
          <a:xfrm flipH="1">
            <a:off x="2970213" y="4416425"/>
            <a:ext cx="430212" cy="431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60" name="Line 8">
            <a:extLst>
              <a:ext uri="{FF2B5EF4-FFF2-40B4-BE49-F238E27FC236}">
                <a16:creationId xmlns:a16="http://schemas.microsoft.com/office/drawing/2014/main" id="{FC388046-DD6E-D640-9B9D-498473E36733}"/>
              </a:ext>
            </a:extLst>
          </p:cNvPr>
          <p:cNvSpPr>
            <a:spLocks noChangeAspect="1" noChangeShapeType="1"/>
          </p:cNvSpPr>
          <p:nvPr/>
        </p:nvSpPr>
        <p:spPr bwMode="auto">
          <a:xfrm>
            <a:off x="5041900" y="4424363"/>
            <a:ext cx="431800" cy="4302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61" name="Line 9">
            <a:extLst>
              <a:ext uri="{FF2B5EF4-FFF2-40B4-BE49-F238E27FC236}">
                <a16:creationId xmlns:a16="http://schemas.microsoft.com/office/drawing/2014/main" id="{1FF2CDDA-9902-FC42-9933-AB9BE5341EF5}"/>
              </a:ext>
            </a:extLst>
          </p:cNvPr>
          <p:cNvSpPr>
            <a:spLocks noChangeAspect="1" noChangeShapeType="1"/>
          </p:cNvSpPr>
          <p:nvPr/>
        </p:nvSpPr>
        <p:spPr bwMode="auto">
          <a:xfrm>
            <a:off x="2505075" y="3438525"/>
            <a:ext cx="3656013"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62" name="Line 10">
            <a:extLst>
              <a:ext uri="{FF2B5EF4-FFF2-40B4-BE49-F238E27FC236}">
                <a16:creationId xmlns:a16="http://schemas.microsoft.com/office/drawing/2014/main" id="{20AEB4F5-1DD5-0548-A0D0-1A12D72610E8}"/>
              </a:ext>
            </a:extLst>
          </p:cNvPr>
          <p:cNvSpPr>
            <a:spLocks noChangeAspect="1" noChangeShapeType="1"/>
          </p:cNvSpPr>
          <p:nvPr/>
        </p:nvSpPr>
        <p:spPr bwMode="auto">
          <a:xfrm>
            <a:off x="4300538" y="1860550"/>
            <a:ext cx="0" cy="3787775"/>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63" name="Line 13">
            <a:extLst>
              <a:ext uri="{FF2B5EF4-FFF2-40B4-BE49-F238E27FC236}">
                <a16:creationId xmlns:a16="http://schemas.microsoft.com/office/drawing/2014/main" id="{F62C5797-930F-3141-8B02-AF56E84F972A}"/>
              </a:ext>
            </a:extLst>
          </p:cNvPr>
          <p:cNvSpPr>
            <a:spLocks noChangeAspect="1" noChangeShapeType="1"/>
          </p:cNvSpPr>
          <p:nvPr/>
        </p:nvSpPr>
        <p:spPr bwMode="auto">
          <a:xfrm>
            <a:off x="1231900" y="4429125"/>
            <a:ext cx="7312025" cy="0"/>
          </a:xfrm>
          <a:prstGeom prst="line">
            <a:avLst/>
          </a:prstGeom>
          <a:noFill/>
          <a:ln w="285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64" name="Line 17">
            <a:extLst>
              <a:ext uri="{FF2B5EF4-FFF2-40B4-BE49-F238E27FC236}">
                <a16:creationId xmlns:a16="http://schemas.microsoft.com/office/drawing/2014/main" id="{FBFDB9AC-D841-5D40-A564-6B4C82A904A4}"/>
              </a:ext>
            </a:extLst>
          </p:cNvPr>
          <p:cNvSpPr>
            <a:spLocks noChangeAspect="1" noChangeShapeType="1"/>
          </p:cNvSpPr>
          <p:nvPr/>
        </p:nvSpPr>
        <p:spPr bwMode="auto">
          <a:xfrm flipV="1">
            <a:off x="3013075" y="4657725"/>
            <a:ext cx="141288" cy="14605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65" name="Line 18">
            <a:extLst>
              <a:ext uri="{FF2B5EF4-FFF2-40B4-BE49-F238E27FC236}">
                <a16:creationId xmlns:a16="http://schemas.microsoft.com/office/drawing/2014/main" id="{BE7AD00C-F2CE-EB4E-823C-26B56BA41EEC}"/>
              </a:ext>
            </a:extLst>
          </p:cNvPr>
          <p:cNvSpPr>
            <a:spLocks noChangeAspect="1" noChangeShapeType="1"/>
          </p:cNvSpPr>
          <p:nvPr/>
        </p:nvSpPr>
        <p:spPr bwMode="auto">
          <a:xfrm>
            <a:off x="5249863" y="4641850"/>
            <a:ext cx="144462" cy="14605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 name="ZoneTexte 11">
            <a:extLst>
              <a:ext uri="{FF2B5EF4-FFF2-40B4-BE49-F238E27FC236}">
                <a16:creationId xmlns:a16="http://schemas.microsoft.com/office/drawing/2014/main" id="{71188ABD-7135-E54A-A563-83411AB2B6CC}"/>
              </a:ext>
            </a:extLst>
          </p:cNvPr>
          <p:cNvSpPr txBox="1">
            <a:spLocks noChangeArrowheads="1"/>
          </p:cNvSpPr>
          <p:nvPr/>
        </p:nvSpPr>
        <p:spPr bwMode="auto">
          <a:xfrm>
            <a:off x="1100678" y="4862513"/>
            <a:ext cx="1133644" cy="9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fr-CH" altLang="fr-FR" sz="1477" dirty="0">
                <a:latin typeface="Arial" panose="020B0604020202020204" pitchFamily="34" charset="0"/>
              </a:rPr>
              <a:t>1) Setting</a:t>
            </a:r>
            <a:br>
              <a:rPr lang="fr-CH" altLang="fr-FR" sz="1477" dirty="0">
                <a:latin typeface="Arial" panose="020B0604020202020204" pitchFamily="34" charset="0"/>
              </a:rPr>
            </a:br>
            <a:br>
              <a:rPr lang="fr-CH" altLang="fr-FR" sz="800" dirty="0">
                <a:latin typeface="Arial" panose="020B0604020202020204" pitchFamily="34" charset="0"/>
              </a:rPr>
            </a:br>
            <a:r>
              <a:rPr lang="fr-CH" altLang="fr-FR" sz="1477" i="1" dirty="0">
                <a:latin typeface="Arial" panose="020B0604020202020204" pitchFamily="34" charset="0"/>
              </a:rPr>
              <a:t>- personnel</a:t>
            </a:r>
            <a:br>
              <a:rPr lang="fr-CH" altLang="fr-FR" sz="1477" i="1" dirty="0">
                <a:latin typeface="Arial" panose="020B0604020202020204" pitchFamily="34" charset="0"/>
              </a:rPr>
            </a:br>
            <a:r>
              <a:rPr lang="fr-CH" altLang="fr-FR" sz="1477" i="1" dirty="0">
                <a:latin typeface="Arial" panose="020B0604020202020204" pitchFamily="34" charset="0"/>
              </a:rPr>
              <a:t>- lieu</a:t>
            </a:r>
            <a:endParaRPr lang="fr-CH" altLang="fr-FR" sz="1477" dirty="0">
              <a:latin typeface="Arial" panose="020B0604020202020204" pitchFamily="34" charset="0"/>
            </a:endParaRPr>
          </a:p>
        </p:txBody>
      </p:sp>
      <p:sp>
        <p:nvSpPr>
          <p:cNvPr id="13" name="ZoneTexte 12">
            <a:extLst>
              <a:ext uri="{FF2B5EF4-FFF2-40B4-BE49-F238E27FC236}">
                <a16:creationId xmlns:a16="http://schemas.microsoft.com/office/drawing/2014/main" id="{52D319A9-11D4-1243-A6DA-B6AFC25F3660}"/>
              </a:ext>
            </a:extLst>
          </p:cNvPr>
          <p:cNvSpPr txBox="1">
            <a:spLocks noChangeArrowheads="1"/>
          </p:cNvSpPr>
          <p:nvPr/>
        </p:nvSpPr>
        <p:spPr bwMode="auto">
          <a:xfrm>
            <a:off x="1089025" y="3590925"/>
            <a:ext cx="163036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fr-CH" altLang="fr-FR" sz="1477" dirty="0">
                <a:latin typeface="Arial" panose="020B0604020202020204" pitchFamily="34" charset="0"/>
              </a:rPr>
              <a:t>2) Pose du cadre</a:t>
            </a:r>
            <a:br>
              <a:rPr lang="fr-CH" altLang="fr-FR" sz="1477" dirty="0">
                <a:latin typeface="Arial" panose="020B0604020202020204" pitchFamily="34" charset="0"/>
              </a:rPr>
            </a:br>
            <a:r>
              <a:rPr lang="fr-CH" altLang="fr-FR" sz="1477" dirty="0">
                <a:latin typeface="Arial" panose="020B0604020202020204" pitchFamily="34" charset="0"/>
              </a:rPr>
              <a:t>- </a:t>
            </a:r>
            <a:r>
              <a:rPr lang="fr-CH" altLang="fr-FR" sz="1477" i="1" dirty="0">
                <a:latin typeface="Arial" panose="020B0604020202020204" pitchFamily="34" charset="0"/>
              </a:rPr>
              <a:t>durée</a:t>
            </a:r>
            <a:br>
              <a:rPr lang="fr-CH" altLang="fr-FR" sz="1477" i="1" dirty="0">
                <a:latin typeface="Arial" panose="020B0604020202020204" pitchFamily="34" charset="0"/>
              </a:rPr>
            </a:br>
            <a:r>
              <a:rPr lang="fr-CH" altLang="fr-FR" sz="1477" i="1" dirty="0">
                <a:latin typeface="Arial" panose="020B0604020202020204" pitchFamily="34" charset="0"/>
              </a:rPr>
              <a:t>- confidentialité</a:t>
            </a:r>
          </a:p>
        </p:txBody>
      </p:sp>
      <p:sp>
        <p:nvSpPr>
          <p:cNvPr id="14" name="ZoneTexte 13">
            <a:extLst>
              <a:ext uri="{FF2B5EF4-FFF2-40B4-BE49-F238E27FC236}">
                <a16:creationId xmlns:a16="http://schemas.microsoft.com/office/drawing/2014/main" id="{33DD4DDC-ADE7-3743-8BFE-7D05B9BCCC84}"/>
              </a:ext>
            </a:extLst>
          </p:cNvPr>
          <p:cNvSpPr txBox="1">
            <a:spLocks noChangeArrowheads="1"/>
          </p:cNvSpPr>
          <p:nvPr/>
        </p:nvSpPr>
        <p:spPr bwMode="auto">
          <a:xfrm>
            <a:off x="1089025" y="2070100"/>
            <a:ext cx="14065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fr-CH" altLang="fr-FR" sz="1477" dirty="0">
                <a:latin typeface="Arial" panose="020B0604020202020204" pitchFamily="34" charset="0"/>
              </a:rPr>
              <a:t>3) Récit</a:t>
            </a:r>
            <a:br>
              <a:rPr lang="fr-CH" altLang="fr-FR" sz="1477" dirty="0">
                <a:latin typeface="Arial" panose="020B0604020202020204" pitchFamily="34" charset="0"/>
              </a:rPr>
            </a:br>
            <a:r>
              <a:rPr lang="fr-CH" altLang="fr-FR" sz="1477" i="1" dirty="0">
                <a:latin typeface="Arial" panose="020B0604020202020204" pitchFamily="34" charset="0"/>
              </a:rPr>
              <a:t>- reformulation</a:t>
            </a:r>
            <a:br>
              <a:rPr lang="fr-CH" altLang="fr-FR" sz="1477" i="1" dirty="0">
                <a:latin typeface="Arial" panose="020B0604020202020204" pitchFamily="34" charset="0"/>
              </a:rPr>
            </a:br>
            <a:r>
              <a:rPr lang="fr-CH" altLang="fr-FR" sz="1477" i="1" dirty="0">
                <a:latin typeface="Arial" panose="020B0604020202020204" pitchFamily="34" charset="0"/>
              </a:rPr>
              <a:t>- quittance</a:t>
            </a:r>
          </a:p>
        </p:txBody>
      </p:sp>
      <p:sp>
        <p:nvSpPr>
          <p:cNvPr id="15" name="ZoneTexte 14">
            <a:extLst>
              <a:ext uri="{FF2B5EF4-FFF2-40B4-BE49-F238E27FC236}">
                <a16:creationId xmlns:a16="http://schemas.microsoft.com/office/drawing/2014/main" id="{E323D6A3-9302-AA40-84EA-0F76CEED588E}"/>
              </a:ext>
            </a:extLst>
          </p:cNvPr>
          <p:cNvSpPr txBox="1">
            <a:spLocks noChangeArrowheads="1"/>
          </p:cNvSpPr>
          <p:nvPr/>
        </p:nvSpPr>
        <p:spPr bwMode="auto">
          <a:xfrm>
            <a:off x="6161088" y="2100263"/>
            <a:ext cx="2928937"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fr-CH" altLang="fr-FR" sz="1477" dirty="0">
                <a:latin typeface="Arial" panose="020B0604020202020204" pitchFamily="34" charset="0"/>
              </a:rPr>
              <a:t>4) Recherche de solutions</a:t>
            </a:r>
            <a:br>
              <a:rPr lang="fr-CH" altLang="fr-FR" sz="1477" dirty="0">
                <a:latin typeface="Arial" panose="020B0604020202020204" pitchFamily="34" charset="0"/>
              </a:rPr>
            </a:br>
            <a:r>
              <a:rPr lang="fr-CH" altLang="fr-FR" sz="1477" i="1" dirty="0">
                <a:latin typeface="Arial" panose="020B0604020202020204" pitchFamily="34" charset="0"/>
              </a:rPr>
              <a:t>- «de quoi auriez vous besoin ?»</a:t>
            </a:r>
          </a:p>
        </p:txBody>
      </p:sp>
      <p:sp>
        <p:nvSpPr>
          <p:cNvPr id="16" name="ZoneTexte 15">
            <a:extLst>
              <a:ext uri="{FF2B5EF4-FFF2-40B4-BE49-F238E27FC236}">
                <a16:creationId xmlns:a16="http://schemas.microsoft.com/office/drawing/2014/main" id="{10F92465-981E-D24D-A21F-C1D0177AD55B}"/>
              </a:ext>
            </a:extLst>
          </p:cNvPr>
          <p:cNvSpPr txBox="1">
            <a:spLocks noChangeArrowheads="1"/>
          </p:cNvSpPr>
          <p:nvPr/>
        </p:nvSpPr>
        <p:spPr bwMode="auto">
          <a:xfrm>
            <a:off x="6100763" y="3941763"/>
            <a:ext cx="140652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fr-CH" altLang="fr-FR" sz="1477">
                <a:latin typeface="Arial" panose="020B0604020202020204" pitchFamily="34" charset="0"/>
              </a:rPr>
              <a:t>5) Verrouillage</a:t>
            </a:r>
          </a:p>
        </p:txBody>
      </p:sp>
      <p:sp>
        <p:nvSpPr>
          <p:cNvPr id="17" name="ZoneTexte 16">
            <a:extLst>
              <a:ext uri="{FF2B5EF4-FFF2-40B4-BE49-F238E27FC236}">
                <a16:creationId xmlns:a16="http://schemas.microsoft.com/office/drawing/2014/main" id="{694DD847-2945-5D43-9AD4-FC20A8C04CBD}"/>
              </a:ext>
            </a:extLst>
          </p:cNvPr>
          <p:cNvSpPr txBox="1">
            <a:spLocks noChangeArrowheads="1"/>
          </p:cNvSpPr>
          <p:nvPr/>
        </p:nvSpPr>
        <p:spPr bwMode="auto">
          <a:xfrm>
            <a:off x="6100763" y="4862513"/>
            <a:ext cx="138747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fr-CH" altLang="fr-FR" sz="1477" dirty="0">
                <a:latin typeface="Arial" panose="020B0604020202020204" pitchFamily="34" charset="0"/>
              </a:rPr>
              <a:t>6) Recentrage</a:t>
            </a:r>
          </a:p>
        </p:txBody>
      </p:sp>
      <p:sp>
        <p:nvSpPr>
          <p:cNvPr id="18" name="Arc 17">
            <a:extLst>
              <a:ext uri="{FF2B5EF4-FFF2-40B4-BE49-F238E27FC236}">
                <a16:creationId xmlns:a16="http://schemas.microsoft.com/office/drawing/2014/main" id="{780CC320-9745-BF4A-A7A5-1F25BC54AF95}"/>
              </a:ext>
            </a:extLst>
          </p:cNvPr>
          <p:cNvSpPr/>
          <p:nvPr/>
        </p:nvSpPr>
        <p:spPr>
          <a:xfrm>
            <a:off x="2752725" y="1915138"/>
            <a:ext cx="2935288" cy="2742587"/>
          </a:xfrm>
          <a:prstGeom prst="arc">
            <a:avLst>
              <a:gd name="adj1" fmla="val 7705791"/>
              <a:gd name="adj2" fmla="val 3113072"/>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CH"/>
          </a:p>
        </p:txBody>
      </p:sp>
      <p:sp>
        <p:nvSpPr>
          <p:cNvPr id="45074" name="Rectangle 4">
            <a:extLst>
              <a:ext uri="{FF2B5EF4-FFF2-40B4-BE49-F238E27FC236}">
                <a16:creationId xmlns:a16="http://schemas.microsoft.com/office/drawing/2014/main" id="{1D800720-2A64-6F4E-A1F4-DCC74E234DED}"/>
              </a:ext>
            </a:extLst>
          </p:cNvPr>
          <p:cNvSpPr>
            <a:spLocks noChangeArrowheads="1"/>
          </p:cNvSpPr>
          <p:nvPr/>
        </p:nvSpPr>
        <p:spPr bwMode="auto">
          <a:xfrm>
            <a:off x="866775" y="354013"/>
            <a:ext cx="347821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CH" altLang="fr-FR">
                <a:latin typeface="Verdana" panose="020B0604030504040204" pitchFamily="34" charset="0"/>
              </a:rPr>
              <a:t>Déroulement d’un entretien </a:t>
            </a:r>
          </a:p>
        </p:txBody>
      </p:sp>
    </p:spTree>
    <p:extLst>
      <p:ext uri="{BB962C8B-B14F-4D97-AF65-F5344CB8AC3E}">
        <p14:creationId xmlns:p14="http://schemas.microsoft.com/office/powerpoint/2010/main" val="1941889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148E881-79BF-4917-907D-0192D3E0C4FE}"/>
              </a:ext>
            </a:extLst>
          </p:cNvPr>
          <p:cNvSpPr txBox="1"/>
          <p:nvPr/>
        </p:nvSpPr>
        <p:spPr>
          <a:xfrm>
            <a:off x="1028700" y="620713"/>
            <a:ext cx="2807179" cy="646331"/>
          </a:xfrm>
          <a:prstGeom prst="rect">
            <a:avLst/>
          </a:prstGeom>
          <a:noFill/>
          <a:ln w="25400">
            <a:solidFill>
              <a:schemeClr val="accent1">
                <a:shade val="50000"/>
              </a:schemeClr>
            </a:solidFill>
          </a:ln>
        </p:spPr>
        <p:txBody>
          <a:bodyPr wrap="none" rtlCol="0">
            <a:spAutoFit/>
          </a:bodyPr>
          <a:lstStyle/>
          <a:p>
            <a:r>
              <a:rPr lang="fr-CH" sz="3600" dirty="0">
                <a:latin typeface="Microsoft Sans Serif" panose="020B0604020202020204" pitchFamily="34" charset="0"/>
                <a:ea typeface="Microsoft Sans Serif" panose="020B0604020202020204" pitchFamily="34" charset="0"/>
                <a:cs typeface="Microsoft Sans Serif" panose="020B0604020202020204" pitchFamily="34" charset="0"/>
              </a:rPr>
              <a:t>Organisation</a:t>
            </a:r>
          </a:p>
        </p:txBody>
      </p:sp>
      <p:sp>
        <p:nvSpPr>
          <p:cNvPr id="5" name="Rectangle 4">
            <a:extLst>
              <a:ext uri="{FF2B5EF4-FFF2-40B4-BE49-F238E27FC236}">
                <a16:creationId xmlns:a16="http://schemas.microsoft.com/office/drawing/2014/main" id="{D95A937D-2AA8-402F-9AE5-C41BFB14D6D6}"/>
              </a:ext>
            </a:extLst>
          </p:cNvPr>
          <p:cNvSpPr>
            <a:spLocks noChangeArrowheads="1"/>
          </p:cNvSpPr>
          <p:nvPr/>
        </p:nvSpPr>
        <p:spPr bwMode="auto">
          <a:xfrm>
            <a:off x="923797" y="1893268"/>
            <a:ext cx="8532225" cy="438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indent="-342900" eaLnBrk="1" hangingPunct="1">
              <a:buFont typeface="Arial" panose="020B0604020202020204" pitchFamily="34" charset="0"/>
              <a:buChar char="•"/>
            </a:pPr>
            <a:r>
              <a:rPr lang="fr-CH" altLang="fr-FR" sz="2000" dirty="0">
                <a:solidFill>
                  <a:schemeClr val="tx1">
                    <a:lumMod val="95000"/>
                    <a:lumOff val="5000"/>
                  </a:schemeClr>
                </a:solidFill>
                <a:latin typeface="Arial" panose="020B0604020202020204" pitchFamily="34" charset="0"/>
                <a:cs typeface="Arial" panose="020B0604020202020204" pitchFamily="34" charset="0"/>
              </a:rPr>
              <a:t>Plan de vol / vision : «On va où»</a:t>
            </a:r>
            <a:br>
              <a:rPr lang="fr-CH" altLang="fr-FR" sz="2000" dirty="0">
                <a:solidFill>
                  <a:schemeClr val="tx1">
                    <a:lumMod val="95000"/>
                    <a:lumOff val="5000"/>
                  </a:schemeClr>
                </a:solidFill>
                <a:latin typeface="Arial" panose="020B0604020202020204" pitchFamily="34" charset="0"/>
                <a:cs typeface="Arial" panose="020B0604020202020204" pitchFamily="34" charset="0"/>
              </a:rPr>
            </a:br>
            <a:endParaRPr lang="fr-CH" altLang="fr-FR" sz="2000" dirty="0">
              <a:solidFill>
                <a:schemeClr val="tx1">
                  <a:lumMod val="95000"/>
                  <a:lumOff val="5000"/>
                </a:schemeClr>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r>
              <a:rPr lang="fr-CH" altLang="fr-FR" sz="2000" dirty="0">
                <a:solidFill>
                  <a:schemeClr val="tx1">
                    <a:lumMod val="95000"/>
                    <a:lumOff val="5000"/>
                  </a:schemeClr>
                </a:solidFill>
                <a:latin typeface="Arial" panose="020B0604020202020204" pitchFamily="34" charset="0"/>
                <a:cs typeface="Arial" panose="020B0604020202020204" pitchFamily="34" charset="0"/>
              </a:rPr>
              <a:t>Clarté des missions et tâches</a:t>
            </a:r>
            <a:br>
              <a:rPr lang="fr-CH" altLang="fr-FR" sz="2000" dirty="0">
                <a:solidFill>
                  <a:schemeClr val="tx1">
                    <a:lumMod val="95000"/>
                    <a:lumOff val="5000"/>
                  </a:schemeClr>
                </a:solidFill>
                <a:latin typeface="Arial" panose="020B0604020202020204" pitchFamily="34" charset="0"/>
                <a:cs typeface="Arial" panose="020B0604020202020204" pitchFamily="34" charset="0"/>
              </a:rPr>
            </a:br>
            <a:endParaRPr lang="fr-CH" altLang="fr-FR" sz="2000" dirty="0">
              <a:solidFill>
                <a:schemeClr val="tx1">
                  <a:lumMod val="95000"/>
                  <a:lumOff val="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fr-CH" altLang="fr-FR" sz="2000" dirty="0">
                <a:solidFill>
                  <a:schemeClr val="tx1">
                    <a:lumMod val="95000"/>
                    <a:lumOff val="5000"/>
                  </a:schemeClr>
                </a:solidFill>
                <a:latin typeface="Arial" panose="020B0604020202020204" pitchFamily="34" charset="0"/>
                <a:cs typeface="Arial" panose="020B0604020202020204" pitchFamily="34" charset="0"/>
              </a:rPr>
              <a:t>Régulation fréquente :</a:t>
            </a:r>
            <a:br>
              <a:rPr lang="fr-CH" altLang="fr-FR" sz="2000" dirty="0">
                <a:solidFill>
                  <a:schemeClr val="tx1">
                    <a:lumMod val="95000"/>
                    <a:lumOff val="5000"/>
                  </a:schemeClr>
                </a:solidFill>
                <a:latin typeface="Arial" panose="020B0604020202020204" pitchFamily="34" charset="0"/>
                <a:cs typeface="Arial" panose="020B0604020202020204" pitchFamily="34" charset="0"/>
              </a:rPr>
            </a:br>
            <a:br>
              <a:rPr lang="fr-CH" altLang="fr-FR" sz="2000" dirty="0">
                <a:solidFill>
                  <a:schemeClr val="tx1">
                    <a:lumMod val="95000"/>
                    <a:lumOff val="5000"/>
                  </a:schemeClr>
                </a:solidFill>
                <a:latin typeface="Arial" panose="020B0604020202020204" pitchFamily="34" charset="0"/>
                <a:cs typeface="Arial" panose="020B0604020202020204" pitchFamily="34" charset="0"/>
              </a:rPr>
            </a:br>
            <a:br>
              <a:rPr lang="fr-CH" altLang="fr-FR" sz="2000" dirty="0">
                <a:solidFill>
                  <a:schemeClr val="tx1">
                    <a:lumMod val="95000"/>
                    <a:lumOff val="5000"/>
                  </a:schemeClr>
                </a:solidFill>
                <a:latin typeface="Arial" panose="020B0604020202020204" pitchFamily="34" charset="0"/>
                <a:cs typeface="Arial" panose="020B0604020202020204" pitchFamily="34" charset="0"/>
              </a:rPr>
            </a:br>
            <a:r>
              <a:rPr lang="fr-CH" altLang="fr-FR" sz="2400" b="1" dirty="0">
                <a:solidFill>
                  <a:srgbClr val="FF0000"/>
                </a:solidFill>
                <a:latin typeface="Verdana" panose="020B0604030504040204" pitchFamily="34" charset="0"/>
              </a:rPr>
              <a:t>Communiquer : </a:t>
            </a:r>
          </a:p>
          <a:p>
            <a:pPr>
              <a:defRPr/>
            </a:pPr>
            <a:endParaRPr lang="fr-CH" altLang="fr-FR" sz="2400" b="1" dirty="0">
              <a:solidFill>
                <a:srgbClr val="FF0000"/>
              </a:solidFill>
              <a:latin typeface="Verdana" panose="020B0604030504040204" pitchFamily="34" charset="0"/>
            </a:endParaRPr>
          </a:p>
          <a:p>
            <a:pPr>
              <a:defRPr/>
            </a:pPr>
            <a:r>
              <a:rPr lang="fr-CH" altLang="fr-FR" sz="2400" b="1" dirty="0">
                <a:solidFill>
                  <a:srgbClr val="FF0000"/>
                </a:solidFill>
                <a:latin typeface="Verdana" panose="020B0604030504040204" pitchFamily="34" charset="0"/>
              </a:rPr>
              <a:t>	56 % 	non-verbal</a:t>
            </a:r>
          </a:p>
          <a:p>
            <a:pPr>
              <a:defRPr/>
            </a:pPr>
            <a:r>
              <a:rPr lang="fr-CH" altLang="fr-FR" sz="2400" b="1" dirty="0">
                <a:solidFill>
                  <a:srgbClr val="FF0000"/>
                </a:solidFill>
                <a:latin typeface="Verdana" panose="020B0604030504040204" pitchFamily="34" charset="0"/>
              </a:rPr>
              <a:t>	36 % 	intonation</a:t>
            </a:r>
          </a:p>
          <a:p>
            <a:pPr>
              <a:defRPr/>
            </a:pPr>
            <a:r>
              <a:rPr lang="fr-CH" altLang="fr-FR" sz="2400" b="1" dirty="0">
                <a:solidFill>
                  <a:srgbClr val="FF0000"/>
                </a:solidFill>
                <a:latin typeface="Verdana" panose="020B0604030504040204" pitchFamily="34" charset="0"/>
              </a:rPr>
              <a:t>	8 % 	mots</a:t>
            </a:r>
          </a:p>
          <a:p>
            <a:pPr marL="342900" indent="-342900" eaLnBrk="1" hangingPunct="1">
              <a:buFont typeface="Arial" panose="020B0604020202020204" pitchFamily="34" charset="0"/>
              <a:buChar char="•"/>
            </a:pPr>
            <a:endParaRPr lang="fr-CH" altLang="fr-FR" sz="2000" dirty="0">
              <a:solidFill>
                <a:schemeClr val="tx1">
                  <a:lumMod val="95000"/>
                  <a:lumOff val="5000"/>
                </a:schemeClr>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endParaRPr lang="fr-FR" altLang="fr-FR" sz="200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24C75247-836F-4601-8F3D-A91C4B27FB66}"/>
              </a:ext>
            </a:extLst>
          </p:cNvPr>
          <p:cNvPicPr>
            <a:picLocks noChangeAspect="1"/>
          </p:cNvPicPr>
          <p:nvPr/>
        </p:nvPicPr>
        <p:blipFill>
          <a:blip r:embed="rId2"/>
          <a:stretch>
            <a:fillRect/>
          </a:stretch>
        </p:blipFill>
        <p:spPr>
          <a:xfrm rot="5400000">
            <a:off x="402544" y="590279"/>
            <a:ext cx="335309" cy="707197"/>
          </a:xfrm>
          <a:prstGeom prst="rect">
            <a:avLst/>
          </a:prstGeom>
        </p:spPr>
      </p:pic>
    </p:spTree>
    <p:extLst>
      <p:ext uri="{BB962C8B-B14F-4D97-AF65-F5344CB8AC3E}">
        <p14:creationId xmlns:p14="http://schemas.microsoft.com/office/powerpoint/2010/main" val="142272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0F78016-E44E-4001-A140-F123D5540F64}"/>
              </a:ext>
            </a:extLst>
          </p:cNvPr>
          <p:cNvSpPr txBox="1"/>
          <p:nvPr/>
        </p:nvSpPr>
        <p:spPr>
          <a:xfrm>
            <a:off x="1028700" y="620713"/>
            <a:ext cx="1986441" cy="646331"/>
          </a:xfrm>
          <a:prstGeom prst="rect">
            <a:avLst/>
          </a:prstGeom>
          <a:noFill/>
          <a:ln w="25400">
            <a:solidFill>
              <a:schemeClr val="accent1">
                <a:shade val="50000"/>
              </a:schemeClr>
            </a:solidFill>
          </a:ln>
        </p:spPr>
        <p:txBody>
          <a:bodyPr wrap="none" rtlCol="0">
            <a:spAutoFit/>
          </a:bodyPr>
          <a:lstStyle/>
          <a:p>
            <a:r>
              <a:rPr lang="fr-CH" sz="3600" dirty="0">
                <a:latin typeface="Microsoft Sans Serif" panose="020B0604020202020204" pitchFamily="34" charset="0"/>
                <a:ea typeface="Microsoft Sans Serif" panose="020B0604020202020204" pitchFamily="34" charset="0"/>
                <a:cs typeface="Microsoft Sans Serif" panose="020B0604020202020204" pitchFamily="34" charset="0"/>
              </a:rPr>
              <a:t>Situation</a:t>
            </a:r>
          </a:p>
        </p:txBody>
      </p:sp>
      <p:sp>
        <p:nvSpPr>
          <p:cNvPr id="5" name="Rectangle 4">
            <a:extLst>
              <a:ext uri="{FF2B5EF4-FFF2-40B4-BE49-F238E27FC236}">
                <a16:creationId xmlns:a16="http://schemas.microsoft.com/office/drawing/2014/main" id="{4985A7A6-378C-4AA7-8D39-D1D32D02816D}"/>
              </a:ext>
            </a:extLst>
          </p:cNvPr>
          <p:cNvSpPr>
            <a:spLocks noChangeArrowheads="1"/>
          </p:cNvSpPr>
          <p:nvPr/>
        </p:nvSpPr>
        <p:spPr bwMode="auto">
          <a:xfrm>
            <a:off x="923797" y="1893268"/>
            <a:ext cx="8532225" cy="438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indent="-342900" eaLnBrk="1" hangingPunct="1">
              <a:buFont typeface="Arial" panose="020B0604020202020204" pitchFamily="34" charset="0"/>
              <a:buChar char="•"/>
            </a:pPr>
            <a:r>
              <a:rPr lang="fr-CH" altLang="fr-FR" sz="2000" dirty="0">
                <a:solidFill>
                  <a:schemeClr val="tx1">
                    <a:lumMod val="95000"/>
                    <a:lumOff val="5000"/>
                  </a:schemeClr>
                </a:solidFill>
                <a:latin typeface="Arial" panose="020B0604020202020204" pitchFamily="34" charset="0"/>
                <a:cs typeface="Arial" panose="020B0604020202020204" pitchFamily="34" charset="0"/>
              </a:rPr>
              <a:t>COVID</a:t>
            </a:r>
            <a:br>
              <a:rPr lang="fr-CH" altLang="fr-FR" sz="2000" dirty="0">
                <a:solidFill>
                  <a:schemeClr val="tx1">
                    <a:lumMod val="95000"/>
                    <a:lumOff val="5000"/>
                  </a:schemeClr>
                </a:solidFill>
                <a:latin typeface="Arial" panose="020B0604020202020204" pitchFamily="34" charset="0"/>
                <a:cs typeface="Arial" panose="020B0604020202020204" pitchFamily="34" charset="0"/>
              </a:rPr>
            </a:br>
            <a:endParaRPr lang="fr-CH" altLang="fr-FR" sz="2000" dirty="0">
              <a:solidFill>
                <a:schemeClr val="tx1">
                  <a:lumMod val="95000"/>
                  <a:lumOff val="5000"/>
                </a:schemeClr>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r>
              <a:rPr lang="fr-CH" altLang="fr-FR" sz="2000" dirty="0">
                <a:solidFill>
                  <a:schemeClr val="tx1">
                    <a:lumMod val="95000"/>
                    <a:lumOff val="5000"/>
                  </a:schemeClr>
                </a:solidFill>
                <a:latin typeface="Arial" panose="020B0604020202020204" pitchFamily="34" charset="0"/>
                <a:cs typeface="Arial" panose="020B0604020202020204" pitchFamily="34" charset="0"/>
              </a:rPr>
              <a:t>Décès d’un collaborateur</a:t>
            </a:r>
            <a:br>
              <a:rPr lang="fr-CH" altLang="fr-FR" sz="2000" dirty="0">
                <a:solidFill>
                  <a:schemeClr val="tx1">
                    <a:lumMod val="95000"/>
                    <a:lumOff val="5000"/>
                  </a:schemeClr>
                </a:solidFill>
                <a:latin typeface="Arial" panose="020B0604020202020204" pitchFamily="34" charset="0"/>
                <a:cs typeface="Arial" panose="020B0604020202020204" pitchFamily="34" charset="0"/>
              </a:rPr>
            </a:br>
            <a:endParaRPr lang="fr-CH" altLang="fr-FR" sz="2000" dirty="0">
              <a:solidFill>
                <a:schemeClr val="tx1">
                  <a:lumMod val="95000"/>
                  <a:lumOff val="5000"/>
                </a:schemeClr>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r>
              <a:rPr lang="fr-CH" altLang="fr-FR" sz="2000" dirty="0">
                <a:solidFill>
                  <a:schemeClr val="tx1">
                    <a:lumMod val="95000"/>
                    <a:lumOff val="5000"/>
                  </a:schemeClr>
                </a:solidFill>
                <a:latin typeface="Arial" panose="020B0604020202020204" pitchFamily="34" charset="0"/>
                <a:cs typeface="Arial" panose="020B0604020202020204" pitchFamily="34" charset="0"/>
              </a:rPr>
              <a:t>Surcharge </a:t>
            </a:r>
            <a:r>
              <a:rPr lang="fr-CH" altLang="fr-FR" sz="2000" dirty="0" err="1">
                <a:solidFill>
                  <a:schemeClr val="tx1">
                    <a:lumMod val="95000"/>
                    <a:lumOff val="5000"/>
                  </a:schemeClr>
                </a:solidFill>
                <a:latin typeface="Arial" panose="020B0604020202020204" pitchFamily="34" charset="0"/>
                <a:cs typeface="Arial" panose="020B0604020202020204" pitchFamily="34" charset="0"/>
              </a:rPr>
              <a:t>momentannée</a:t>
            </a:r>
            <a:br>
              <a:rPr lang="fr-CH" altLang="fr-FR" sz="2000" dirty="0">
                <a:solidFill>
                  <a:schemeClr val="tx1">
                    <a:lumMod val="95000"/>
                    <a:lumOff val="5000"/>
                  </a:schemeClr>
                </a:solidFill>
                <a:latin typeface="Arial" panose="020B0604020202020204" pitchFamily="34" charset="0"/>
                <a:cs typeface="Arial" panose="020B0604020202020204" pitchFamily="34" charset="0"/>
              </a:rPr>
            </a:br>
            <a:endParaRPr lang="fr-CH" altLang="fr-FR" sz="2000" dirty="0">
              <a:solidFill>
                <a:schemeClr val="tx1">
                  <a:lumMod val="95000"/>
                  <a:lumOff val="5000"/>
                </a:schemeClr>
              </a:solidFill>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pPr>
            <a:r>
              <a:rPr lang="fr-CH" altLang="fr-FR" sz="2000" dirty="0">
                <a:solidFill>
                  <a:schemeClr val="tx1">
                    <a:lumMod val="95000"/>
                    <a:lumOff val="5000"/>
                  </a:schemeClr>
                </a:solidFill>
                <a:latin typeface="Arial" panose="020B0604020202020204" pitchFamily="34" charset="0"/>
                <a:cs typeface="Arial" panose="020B0604020202020204" pitchFamily="34" charset="0"/>
              </a:rPr>
              <a:t>…</a:t>
            </a:r>
          </a:p>
          <a:p>
            <a:pPr marL="342900" indent="-342900" eaLnBrk="1" hangingPunct="1">
              <a:buFont typeface="Arial" panose="020B0604020202020204" pitchFamily="34" charset="0"/>
              <a:buChar char="•"/>
            </a:pPr>
            <a:endParaRPr lang="fr-FR" altLang="fr-FR" sz="200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53FB2185-C546-4B87-B98C-CEF5A9199DE2}"/>
              </a:ext>
            </a:extLst>
          </p:cNvPr>
          <p:cNvPicPr>
            <a:picLocks noChangeAspect="1"/>
          </p:cNvPicPr>
          <p:nvPr/>
        </p:nvPicPr>
        <p:blipFill>
          <a:blip r:embed="rId2"/>
          <a:stretch>
            <a:fillRect/>
          </a:stretch>
        </p:blipFill>
        <p:spPr>
          <a:xfrm rot="10800000">
            <a:off x="399692" y="620713"/>
            <a:ext cx="335309" cy="707197"/>
          </a:xfrm>
          <a:prstGeom prst="rect">
            <a:avLst/>
          </a:prstGeom>
        </p:spPr>
      </p:pic>
    </p:spTree>
    <p:extLst>
      <p:ext uri="{BB962C8B-B14F-4D97-AF65-F5344CB8AC3E}">
        <p14:creationId xmlns:p14="http://schemas.microsoft.com/office/powerpoint/2010/main" val="892051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01780617-A0A1-44C8-BA6F-0ADAECA9B008}"/>
              </a:ext>
            </a:extLst>
          </p:cNvPr>
          <p:cNvSpPr>
            <a:spLocks noChangeArrowheads="1"/>
          </p:cNvSpPr>
          <p:nvPr/>
        </p:nvSpPr>
        <p:spPr bwMode="auto">
          <a:xfrm>
            <a:off x="914175" y="1008337"/>
            <a:ext cx="817348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fr-CH" altLang="fr-FR" sz="2400" i="1" dirty="0">
              <a:solidFill>
                <a:srgbClr val="FF00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085850" lvl="1" indent="-342900">
              <a:buFont typeface="Arial" panose="020B0604020202020204" pitchFamily="34" charset="0"/>
              <a:buChar char="•"/>
            </a:pPr>
            <a: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Stress</a:t>
            </a:r>
            <a:b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085850" lvl="1" indent="-342900">
              <a:buFont typeface="Arial" panose="020B0604020202020204" pitchFamily="34" charset="0"/>
              <a:buChar char="•"/>
            </a:pPr>
            <a: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Burn out</a:t>
            </a:r>
            <a:b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085850" lvl="1" indent="-342900">
              <a:buFont typeface="Arial" panose="020B0604020202020204" pitchFamily="34" charset="0"/>
              <a:buChar char="•"/>
            </a:pPr>
            <a: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Harcèlement (psychologique / sexuel)</a:t>
            </a:r>
            <a:b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085850" lvl="1" indent="-342900">
              <a:buFont typeface="Arial" panose="020B0604020202020204" pitchFamily="34" charset="0"/>
              <a:buChar char="•"/>
            </a:pPr>
            <a: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Discrimination</a:t>
            </a:r>
            <a:b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085850" lvl="1" indent="-342900">
              <a:buFont typeface="Arial" panose="020B0604020202020204" pitchFamily="34" charset="0"/>
              <a:buChar char="•"/>
            </a:pPr>
            <a: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Sentiment de surveillance</a:t>
            </a:r>
            <a:b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085850" lvl="1" indent="-342900">
              <a:buFont typeface="Arial" panose="020B0604020202020204" pitchFamily="34" charset="0"/>
              <a:buChar char="•"/>
            </a:pPr>
            <a: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Consommation de substances</a:t>
            </a:r>
            <a:endParaRPr lang="fr-CH" altLang="fr-FR"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ZoneTexte 5">
            <a:extLst>
              <a:ext uri="{FF2B5EF4-FFF2-40B4-BE49-F238E27FC236}">
                <a16:creationId xmlns:a16="http://schemas.microsoft.com/office/drawing/2014/main" id="{E48FCFC5-F135-4F32-8646-53AB06739B3C}"/>
              </a:ext>
            </a:extLst>
          </p:cNvPr>
          <p:cNvSpPr txBox="1"/>
          <p:nvPr/>
        </p:nvSpPr>
        <p:spPr>
          <a:xfrm>
            <a:off x="914175" y="350539"/>
            <a:ext cx="4953360" cy="369332"/>
          </a:xfrm>
          <a:prstGeom prst="rect">
            <a:avLst/>
          </a:prstGeom>
          <a:noFill/>
        </p:spPr>
        <p:txBody>
          <a:bodyPr wrap="square">
            <a:spAutoFit/>
          </a:bodyPr>
          <a:lstStyle/>
          <a:p>
            <a:r>
              <a:rPr lang="fr-CH" altLang="fr-FR" sz="1800" dirty="0">
                <a:latin typeface="Microsoft Sans Serif" panose="020B0604020202020204" pitchFamily="34" charset="0"/>
                <a:ea typeface="Microsoft Sans Serif" panose="020B0604020202020204" pitchFamily="34" charset="0"/>
                <a:cs typeface="Microsoft Sans Serif" panose="020B0604020202020204" pitchFamily="34" charset="0"/>
              </a:rPr>
              <a:t>Risques psycho-sociaux</a:t>
            </a:r>
          </a:p>
        </p:txBody>
      </p:sp>
    </p:spTree>
    <p:extLst>
      <p:ext uri="{BB962C8B-B14F-4D97-AF65-F5344CB8AC3E}">
        <p14:creationId xmlns:p14="http://schemas.microsoft.com/office/powerpoint/2010/main" val="332481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3510780-B03D-484F-A7F6-6ABFA80CA645}"/>
              </a:ext>
            </a:extLst>
          </p:cNvPr>
          <p:cNvSpPr txBox="1"/>
          <p:nvPr/>
        </p:nvSpPr>
        <p:spPr>
          <a:xfrm>
            <a:off x="914174" y="350539"/>
            <a:ext cx="5508293" cy="369332"/>
          </a:xfrm>
          <a:prstGeom prst="rect">
            <a:avLst/>
          </a:prstGeom>
          <a:noFill/>
        </p:spPr>
        <p:txBody>
          <a:bodyPr wrap="square">
            <a:spAutoFit/>
          </a:bodyPr>
          <a:lstStyle/>
          <a:p>
            <a:r>
              <a:rPr lang="fr-CH" altLang="fr-FR" sz="1800" dirty="0">
                <a:latin typeface="Microsoft Sans Serif" panose="020B0604020202020204" pitchFamily="34" charset="0"/>
                <a:ea typeface="Microsoft Sans Serif" panose="020B0604020202020204" pitchFamily="34" charset="0"/>
                <a:cs typeface="Microsoft Sans Serif" panose="020B0604020202020204" pitchFamily="34" charset="0"/>
              </a:rPr>
              <a:t>Mesures de prévention (Recommandations SECO)</a:t>
            </a:r>
          </a:p>
        </p:txBody>
      </p:sp>
      <p:sp>
        <p:nvSpPr>
          <p:cNvPr id="6" name="Rectangle 5">
            <a:extLst>
              <a:ext uri="{FF2B5EF4-FFF2-40B4-BE49-F238E27FC236}">
                <a16:creationId xmlns:a16="http://schemas.microsoft.com/office/drawing/2014/main" id="{A44CD3B6-3223-4979-B3A9-61A40F037AFF}"/>
              </a:ext>
            </a:extLst>
          </p:cNvPr>
          <p:cNvSpPr>
            <a:spLocks noChangeArrowheads="1"/>
          </p:cNvSpPr>
          <p:nvPr/>
        </p:nvSpPr>
        <p:spPr bwMode="auto">
          <a:xfrm>
            <a:off x="914175" y="1008337"/>
            <a:ext cx="817348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fr-CH" altLang="fr-FR" sz="2400" i="1" dirty="0">
              <a:solidFill>
                <a:srgbClr val="FF00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085850" lvl="1" indent="-342900">
              <a:buFont typeface="Arial" panose="020B0604020202020204" pitchFamily="34" charset="0"/>
              <a:buChar char="•"/>
            </a:pPr>
            <a: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Engagement de l’entreprise contre les RPS</a:t>
            </a:r>
            <a:b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085850" lvl="1" indent="-342900">
              <a:buFont typeface="Arial" panose="020B0604020202020204" pitchFamily="34" charset="0"/>
              <a:buChar char="•"/>
            </a:pPr>
            <a: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Formation collaborateurs / cadres</a:t>
            </a:r>
            <a:b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085850" lvl="1" indent="-342900">
              <a:buFont typeface="Arial" panose="020B0604020202020204" pitchFamily="34" charset="0"/>
              <a:buChar char="•"/>
            </a:pPr>
            <a: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Procédure</a:t>
            </a:r>
            <a:b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085850" lvl="1" indent="-342900">
              <a:buFont typeface="Arial" panose="020B0604020202020204" pitchFamily="34" charset="0"/>
              <a:buChar char="•"/>
            </a:pPr>
            <a: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Sanctions</a:t>
            </a:r>
            <a:b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085850" lvl="1" indent="-342900">
              <a:buFont typeface="Arial" panose="020B0604020202020204" pitchFamily="34" charset="0"/>
              <a:buChar char="•"/>
            </a:pPr>
            <a:r>
              <a:rPr lang="fr-CH" altLang="fr-FR" sz="2400" b="1" dirty="0">
                <a:latin typeface="Microsoft Sans Serif" panose="020B0604020202020204" pitchFamily="34" charset="0"/>
                <a:ea typeface="Microsoft Sans Serif" panose="020B0604020202020204" pitchFamily="34" charset="0"/>
                <a:cs typeface="Microsoft Sans Serif" panose="020B0604020202020204" pitchFamily="34" charset="0"/>
              </a:rPr>
              <a:t>Personne de confiance</a:t>
            </a:r>
          </a:p>
        </p:txBody>
      </p:sp>
    </p:spTree>
    <p:extLst>
      <p:ext uri="{BB962C8B-B14F-4D97-AF65-F5344CB8AC3E}">
        <p14:creationId xmlns:p14="http://schemas.microsoft.com/office/powerpoint/2010/main" val="164655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02217CB-9A97-4B4B-80F5-B29B67B20952}"/>
              </a:ext>
            </a:extLst>
          </p:cNvPr>
          <p:cNvSpPr txBox="1"/>
          <p:nvPr/>
        </p:nvSpPr>
        <p:spPr>
          <a:xfrm>
            <a:off x="914174" y="350539"/>
            <a:ext cx="5508293" cy="369332"/>
          </a:xfrm>
          <a:prstGeom prst="rect">
            <a:avLst/>
          </a:prstGeom>
          <a:noFill/>
        </p:spPr>
        <p:txBody>
          <a:bodyPr wrap="square">
            <a:spAutoFit/>
          </a:bodyPr>
          <a:lstStyle/>
          <a:p>
            <a:r>
              <a:rPr lang="fr-CH" altLang="fr-FR" sz="1800" dirty="0">
                <a:latin typeface="Microsoft Sans Serif" panose="020B0604020202020204" pitchFamily="34" charset="0"/>
                <a:ea typeface="Microsoft Sans Serif" panose="020B0604020202020204" pitchFamily="34" charset="0"/>
                <a:cs typeface="Microsoft Sans Serif" panose="020B0604020202020204" pitchFamily="34" charset="0"/>
              </a:rPr>
              <a:t>Personne de confiance</a:t>
            </a:r>
          </a:p>
        </p:txBody>
      </p:sp>
      <p:sp>
        <p:nvSpPr>
          <p:cNvPr id="6" name="Rectangle 5">
            <a:extLst>
              <a:ext uri="{FF2B5EF4-FFF2-40B4-BE49-F238E27FC236}">
                <a16:creationId xmlns:a16="http://schemas.microsoft.com/office/drawing/2014/main" id="{6F20E8F8-BDA9-4A69-B68D-BFAAA52BB07F}"/>
              </a:ext>
            </a:extLst>
          </p:cNvPr>
          <p:cNvSpPr>
            <a:spLocks noChangeArrowheads="1"/>
          </p:cNvSpPr>
          <p:nvPr/>
        </p:nvSpPr>
        <p:spPr bwMode="auto">
          <a:xfrm>
            <a:off x="914175" y="1008337"/>
            <a:ext cx="8173487"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indent="-342900">
              <a:buFont typeface="Arial" panose="020B0604020202020204" pitchFamily="34" charset="0"/>
              <a:buChar char="•"/>
            </a:pPr>
            <a:r>
              <a:rPr lang="fr-CH" altLang="fr-FR" sz="2400" dirty="0">
                <a:solidFill>
                  <a:schemeClr val="tx1">
                    <a:lumMod val="95000"/>
                    <a:lumOff val="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Professionnel formé</a:t>
            </a:r>
            <a:br>
              <a:rPr lang="fr-CH" altLang="fr-FR" sz="2400" dirty="0">
                <a:solidFill>
                  <a:schemeClr val="tx1">
                    <a:lumMod val="95000"/>
                    <a:lumOff val="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br>
            <a:endParaRPr lang="fr-CH" altLang="fr-FR" sz="2400" dirty="0">
              <a:solidFill>
                <a:schemeClr val="tx1">
                  <a:lumMod val="95000"/>
                  <a:lumOff val="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fr-CH" altLang="fr-FR" sz="2400" dirty="0">
                <a:solidFill>
                  <a:schemeClr val="tx1">
                    <a:lumMod val="95000"/>
                    <a:lumOff val="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Garantissant une confidentialité stricte</a:t>
            </a:r>
            <a:br>
              <a:rPr lang="fr-CH" altLang="fr-FR" sz="2400" dirty="0">
                <a:solidFill>
                  <a:schemeClr val="tx1">
                    <a:lumMod val="95000"/>
                    <a:lumOff val="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br>
            <a:endParaRPr lang="fr-CH" altLang="fr-FR" sz="2400" dirty="0">
              <a:solidFill>
                <a:schemeClr val="tx1">
                  <a:lumMod val="95000"/>
                  <a:lumOff val="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fr-CH" altLang="fr-FR" sz="2400" dirty="0">
                <a:solidFill>
                  <a:schemeClr val="tx1">
                    <a:lumMod val="95000"/>
                    <a:lumOff val="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Offrant un espace d’écoute sans jugement</a:t>
            </a:r>
            <a:br>
              <a:rPr lang="fr-CH" altLang="fr-FR" sz="2400" dirty="0">
                <a:solidFill>
                  <a:schemeClr val="tx1">
                    <a:lumMod val="95000"/>
                    <a:lumOff val="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br>
            <a:endParaRPr lang="fr-CH" altLang="fr-FR" sz="2400" dirty="0">
              <a:solidFill>
                <a:schemeClr val="tx1">
                  <a:lumMod val="95000"/>
                  <a:lumOff val="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fr-CH" altLang="fr-FR" sz="2400" dirty="0">
                <a:solidFill>
                  <a:schemeClr val="tx1">
                    <a:lumMod val="95000"/>
                    <a:lumOff val="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Atteignable : </a:t>
            </a:r>
            <a:br>
              <a:rPr lang="fr-CH" altLang="fr-FR" sz="2400" dirty="0">
                <a:solidFill>
                  <a:schemeClr val="tx1">
                    <a:lumMod val="95000"/>
                    <a:lumOff val="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br>
            <a:endParaRPr lang="fr-CH" altLang="fr-FR" sz="2400" dirty="0">
              <a:solidFill>
                <a:schemeClr val="tx1">
                  <a:lumMod val="95000"/>
                  <a:lumOff val="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085850" lvl="1" indent="-342900">
              <a:buFont typeface="Arial" panose="020B0604020202020204" pitchFamily="34" charset="0"/>
              <a:buChar char="•"/>
            </a:pPr>
            <a:r>
              <a:rPr lang="fr-CH" altLang="fr-FR" sz="2400" dirty="0">
                <a:solidFill>
                  <a:schemeClr val="tx1">
                    <a:lumMod val="95000"/>
                    <a:lumOff val="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Par téléphone : +41 21 601 58 09</a:t>
            </a:r>
            <a:br>
              <a:rPr lang="fr-CH" altLang="fr-FR" sz="2400" dirty="0">
                <a:solidFill>
                  <a:schemeClr val="tx1">
                    <a:lumMod val="95000"/>
                    <a:lumOff val="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br>
            <a:endParaRPr lang="fr-CH" altLang="fr-FR" sz="2400" dirty="0">
              <a:solidFill>
                <a:schemeClr val="tx1">
                  <a:lumMod val="95000"/>
                  <a:lumOff val="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085850" lvl="1" indent="-342900">
              <a:buFont typeface="Arial" panose="020B0604020202020204" pitchFamily="34" charset="0"/>
              <a:buChar char="•"/>
            </a:pPr>
            <a:r>
              <a:rPr lang="fr-CH" altLang="fr-FR" sz="2400" dirty="0">
                <a:solidFill>
                  <a:schemeClr val="tx1">
                    <a:lumMod val="95000"/>
                    <a:lumOff val="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Par e-mail : </a:t>
            </a:r>
            <a:r>
              <a:rPr lang="fr-CH" altLang="fr-FR" sz="2400" dirty="0">
                <a:solidFill>
                  <a:schemeClr val="tx1">
                    <a:lumMod val="95000"/>
                    <a:lumOff val="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permanence@crise.ch</a:t>
            </a:r>
            <a:br>
              <a:rPr lang="fr-CH" altLang="fr-FR" sz="2400" dirty="0">
                <a:solidFill>
                  <a:schemeClr val="tx1">
                    <a:lumMod val="95000"/>
                    <a:lumOff val="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br>
            <a:endParaRPr lang="fr-CH" altLang="fr-FR" sz="2400" dirty="0">
              <a:solidFill>
                <a:schemeClr val="tx1">
                  <a:lumMod val="95000"/>
                  <a:lumOff val="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fr-CH" altLang="fr-FR" sz="2400" dirty="0">
                <a:solidFill>
                  <a:schemeClr val="tx1">
                    <a:lumMod val="95000"/>
                    <a:lumOff val="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N’entreprend rien sans l’accord du demandeur</a:t>
            </a:r>
          </a:p>
        </p:txBody>
      </p:sp>
    </p:spTree>
    <p:extLst>
      <p:ext uri="{BB962C8B-B14F-4D97-AF65-F5344CB8AC3E}">
        <p14:creationId xmlns:p14="http://schemas.microsoft.com/office/powerpoint/2010/main" val="52501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95442C5-0B29-4B4E-96B9-39AAC07BBF58}"/>
              </a:ext>
            </a:extLst>
          </p:cNvPr>
          <p:cNvSpPr txBox="1"/>
          <p:nvPr/>
        </p:nvSpPr>
        <p:spPr>
          <a:xfrm>
            <a:off x="1119561" y="2766418"/>
            <a:ext cx="2159566" cy="646331"/>
          </a:xfrm>
          <a:prstGeom prst="rect">
            <a:avLst/>
          </a:prstGeom>
          <a:noFill/>
          <a:ln w="25400">
            <a:solidFill>
              <a:schemeClr val="accent1">
                <a:shade val="50000"/>
              </a:schemeClr>
            </a:solidFill>
          </a:ln>
        </p:spPr>
        <p:txBody>
          <a:bodyPr wrap="none" rtlCol="0">
            <a:spAutoFit/>
          </a:bodyPr>
          <a:lstStyle/>
          <a:p>
            <a:r>
              <a:rPr lang="fr-CH" sz="3600" dirty="0">
                <a:latin typeface="Microsoft Sans Serif" panose="020B0604020202020204" pitchFamily="34" charset="0"/>
                <a:ea typeface="Microsoft Sans Serif" panose="020B0604020202020204" pitchFamily="34" charset="0"/>
                <a:cs typeface="Microsoft Sans Serif" panose="020B0604020202020204" pitchFamily="34" charset="0"/>
              </a:rPr>
              <a:t>Personne</a:t>
            </a:r>
          </a:p>
        </p:txBody>
      </p:sp>
      <p:sp>
        <p:nvSpPr>
          <p:cNvPr id="7" name="ZoneTexte 6">
            <a:extLst>
              <a:ext uri="{FF2B5EF4-FFF2-40B4-BE49-F238E27FC236}">
                <a16:creationId xmlns:a16="http://schemas.microsoft.com/office/drawing/2014/main" id="{304ABD60-A587-4758-B0E0-39A8F02B67C1}"/>
              </a:ext>
            </a:extLst>
          </p:cNvPr>
          <p:cNvSpPr txBox="1"/>
          <p:nvPr/>
        </p:nvSpPr>
        <p:spPr>
          <a:xfrm>
            <a:off x="6626873" y="2814396"/>
            <a:ext cx="2807179" cy="646331"/>
          </a:xfrm>
          <a:prstGeom prst="rect">
            <a:avLst/>
          </a:prstGeom>
          <a:noFill/>
          <a:ln w="25400">
            <a:solidFill>
              <a:schemeClr val="accent1">
                <a:shade val="50000"/>
              </a:schemeClr>
            </a:solidFill>
          </a:ln>
        </p:spPr>
        <p:txBody>
          <a:bodyPr wrap="none" rtlCol="0">
            <a:spAutoFit/>
          </a:bodyPr>
          <a:lstStyle/>
          <a:p>
            <a:r>
              <a:rPr lang="fr-CH" sz="3600" dirty="0">
                <a:latin typeface="Microsoft Sans Serif" panose="020B0604020202020204" pitchFamily="34" charset="0"/>
                <a:ea typeface="Microsoft Sans Serif" panose="020B0604020202020204" pitchFamily="34" charset="0"/>
                <a:cs typeface="Microsoft Sans Serif" panose="020B0604020202020204" pitchFamily="34" charset="0"/>
              </a:rPr>
              <a:t>Organisation</a:t>
            </a:r>
          </a:p>
        </p:txBody>
      </p:sp>
      <p:sp>
        <p:nvSpPr>
          <p:cNvPr id="9" name="ZoneTexte 8">
            <a:extLst>
              <a:ext uri="{FF2B5EF4-FFF2-40B4-BE49-F238E27FC236}">
                <a16:creationId xmlns:a16="http://schemas.microsoft.com/office/drawing/2014/main" id="{5D70C1E8-7FEA-4E23-BA03-3A5A6507E318}"/>
              </a:ext>
            </a:extLst>
          </p:cNvPr>
          <p:cNvSpPr txBox="1"/>
          <p:nvPr/>
        </p:nvSpPr>
        <p:spPr>
          <a:xfrm>
            <a:off x="4011075" y="741985"/>
            <a:ext cx="1883849" cy="646331"/>
          </a:xfrm>
          <a:prstGeom prst="rect">
            <a:avLst/>
          </a:prstGeom>
          <a:noFill/>
          <a:ln w="25400">
            <a:solidFill>
              <a:schemeClr val="accent1">
                <a:shade val="50000"/>
              </a:schemeClr>
            </a:solidFill>
          </a:ln>
        </p:spPr>
        <p:txBody>
          <a:bodyPr wrap="none" rtlCol="0">
            <a:spAutoFit/>
          </a:bodyPr>
          <a:lstStyle/>
          <a:p>
            <a:r>
              <a:rPr lang="fr-CH" sz="3600" dirty="0">
                <a:latin typeface="Microsoft Sans Serif" panose="020B0604020202020204" pitchFamily="34" charset="0"/>
                <a:ea typeface="Microsoft Sans Serif" panose="020B0604020202020204" pitchFamily="34" charset="0"/>
                <a:cs typeface="Microsoft Sans Serif" panose="020B0604020202020204" pitchFamily="34" charset="0"/>
              </a:rPr>
              <a:t>Relation</a:t>
            </a:r>
          </a:p>
        </p:txBody>
      </p:sp>
      <p:sp>
        <p:nvSpPr>
          <p:cNvPr id="10" name="Étoile : 4 branches 9">
            <a:extLst>
              <a:ext uri="{FF2B5EF4-FFF2-40B4-BE49-F238E27FC236}">
                <a16:creationId xmlns:a16="http://schemas.microsoft.com/office/drawing/2014/main" id="{1E5F5F15-088C-4BE7-A16B-5EBA2DE71DFE}"/>
              </a:ext>
            </a:extLst>
          </p:cNvPr>
          <p:cNvSpPr/>
          <p:nvPr/>
        </p:nvSpPr>
        <p:spPr>
          <a:xfrm>
            <a:off x="3497256" y="1516777"/>
            <a:ext cx="2956328" cy="3198233"/>
          </a:xfrm>
          <a:prstGeom prst="star4">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40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2" name="ZoneTexte 11">
            <a:extLst>
              <a:ext uri="{FF2B5EF4-FFF2-40B4-BE49-F238E27FC236}">
                <a16:creationId xmlns:a16="http://schemas.microsoft.com/office/drawing/2014/main" id="{7096D2CA-01D4-45C3-8E14-2CA8611D3222}"/>
              </a:ext>
            </a:extLst>
          </p:cNvPr>
          <p:cNvSpPr txBox="1"/>
          <p:nvPr/>
        </p:nvSpPr>
        <p:spPr>
          <a:xfrm>
            <a:off x="3959779" y="4886810"/>
            <a:ext cx="1986441" cy="646331"/>
          </a:xfrm>
          <a:prstGeom prst="rect">
            <a:avLst/>
          </a:prstGeom>
          <a:noFill/>
          <a:ln w="25400">
            <a:solidFill>
              <a:schemeClr val="accent1">
                <a:shade val="50000"/>
              </a:schemeClr>
            </a:solidFill>
          </a:ln>
        </p:spPr>
        <p:txBody>
          <a:bodyPr wrap="none" rtlCol="0">
            <a:spAutoFit/>
          </a:bodyPr>
          <a:lstStyle/>
          <a:p>
            <a:r>
              <a:rPr lang="fr-CH" sz="3600" dirty="0">
                <a:latin typeface="Microsoft Sans Serif" panose="020B0604020202020204" pitchFamily="34" charset="0"/>
                <a:ea typeface="Microsoft Sans Serif" panose="020B0604020202020204" pitchFamily="34" charset="0"/>
                <a:cs typeface="Microsoft Sans Serif" panose="020B0604020202020204" pitchFamily="34" charset="0"/>
              </a:rPr>
              <a:t>Situation</a:t>
            </a:r>
          </a:p>
        </p:txBody>
      </p:sp>
      <p:sp>
        <p:nvSpPr>
          <p:cNvPr id="16" name="Rectangle 3">
            <a:extLst>
              <a:ext uri="{FF2B5EF4-FFF2-40B4-BE49-F238E27FC236}">
                <a16:creationId xmlns:a16="http://schemas.microsoft.com/office/drawing/2014/main" id="{00031F39-2065-4B5F-978E-A1109F104A4F}"/>
              </a:ext>
            </a:extLst>
          </p:cNvPr>
          <p:cNvSpPr>
            <a:spLocks noChangeArrowheads="1"/>
          </p:cNvSpPr>
          <p:nvPr/>
        </p:nvSpPr>
        <p:spPr bwMode="auto">
          <a:xfrm>
            <a:off x="430984" y="242256"/>
            <a:ext cx="14510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dirty="0">
                <a:latin typeface="Microsoft Sans Serif" panose="020B0604020202020204" pitchFamily="34" charset="0"/>
                <a:ea typeface="Microsoft Sans Serif" panose="020B0604020202020204" pitchFamily="34" charset="0"/>
                <a:cs typeface="Microsoft Sans Serif" panose="020B0604020202020204" pitchFamily="34" charset="0"/>
              </a:rPr>
              <a:t>Source RPS</a:t>
            </a:r>
          </a:p>
        </p:txBody>
      </p:sp>
    </p:spTree>
    <p:extLst>
      <p:ext uri="{BB962C8B-B14F-4D97-AF65-F5344CB8AC3E}">
        <p14:creationId xmlns:p14="http://schemas.microsoft.com/office/powerpoint/2010/main" val="162835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7">
            <a:extLst>
              <a:ext uri="{FF2B5EF4-FFF2-40B4-BE49-F238E27FC236}">
                <a16:creationId xmlns:a16="http://schemas.microsoft.com/office/drawing/2014/main" id="{405DF175-2BB1-4BFC-B0E1-24174A2F2EC9}"/>
              </a:ext>
            </a:extLst>
          </p:cNvPr>
          <p:cNvSpPr>
            <a:spLocks noChangeArrowheads="1"/>
          </p:cNvSpPr>
          <p:nvPr/>
        </p:nvSpPr>
        <p:spPr bwMode="auto">
          <a:xfrm rot="2493024">
            <a:off x="2162175" y="2219325"/>
            <a:ext cx="1381125"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fr-FR" altLang="fr-FR">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01730" name="Text Box 2">
            <a:extLst>
              <a:ext uri="{FF2B5EF4-FFF2-40B4-BE49-F238E27FC236}">
                <a16:creationId xmlns:a16="http://schemas.microsoft.com/office/drawing/2014/main" id="{74D8C2A6-574B-48A3-97B2-0439534336D9}"/>
              </a:ext>
            </a:extLst>
          </p:cNvPr>
          <p:cNvSpPr txBox="1">
            <a:spLocks noChangeArrowheads="1"/>
          </p:cNvSpPr>
          <p:nvPr/>
        </p:nvSpPr>
        <p:spPr bwMode="auto">
          <a:xfrm>
            <a:off x="925898" y="2942709"/>
            <a:ext cx="12218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CH" altLang="fr-FR" dirty="0">
                <a:solidFill>
                  <a:srgbClr val="FF0000"/>
                </a:solidFill>
                <a:latin typeface="Microsoft Sans Serif" panose="020B0604020202020204" pitchFamily="34" charset="0"/>
                <a:ea typeface="Microsoft Sans Serif" panose="020B0604020202020204" pitchFamily="34" charset="0"/>
                <a:cs typeface="Microsoft Sans Serif" panose="020B0604020202020204" pitchFamily="34" charset="0"/>
              </a:rPr>
              <a:t>Niveau 10</a:t>
            </a:r>
          </a:p>
        </p:txBody>
      </p:sp>
      <p:sp>
        <p:nvSpPr>
          <p:cNvPr id="28676" name="Rectangle 3">
            <a:extLst>
              <a:ext uri="{FF2B5EF4-FFF2-40B4-BE49-F238E27FC236}">
                <a16:creationId xmlns:a16="http://schemas.microsoft.com/office/drawing/2014/main" id="{B1F483A3-959B-4A2A-8F0E-464ABD7EAF90}"/>
              </a:ext>
            </a:extLst>
          </p:cNvPr>
          <p:cNvSpPr>
            <a:spLocks noChangeArrowheads="1"/>
          </p:cNvSpPr>
          <p:nvPr/>
        </p:nvSpPr>
        <p:spPr bwMode="auto">
          <a:xfrm>
            <a:off x="430984" y="242256"/>
            <a:ext cx="11721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dirty="0">
                <a:latin typeface="Microsoft Sans Serif" panose="020B0604020202020204" pitchFamily="34" charset="0"/>
                <a:ea typeface="Microsoft Sans Serif" panose="020B0604020202020204" pitchFamily="34" charset="0"/>
                <a:cs typeface="Microsoft Sans Serif" panose="020B0604020202020204" pitchFamily="34" charset="0"/>
              </a:rPr>
              <a:t>Personne</a:t>
            </a:r>
          </a:p>
        </p:txBody>
      </p:sp>
      <p:sp>
        <p:nvSpPr>
          <p:cNvPr id="201732" name="Rectangle 4">
            <a:extLst>
              <a:ext uri="{FF2B5EF4-FFF2-40B4-BE49-F238E27FC236}">
                <a16:creationId xmlns:a16="http://schemas.microsoft.com/office/drawing/2014/main" id="{4D94EED9-1376-4DB1-93C7-21042371EC8F}"/>
              </a:ext>
            </a:extLst>
          </p:cNvPr>
          <p:cNvSpPr>
            <a:spLocks noChangeArrowheads="1"/>
          </p:cNvSpPr>
          <p:nvPr/>
        </p:nvSpPr>
        <p:spPr bwMode="auto">
          <a:xfrm>
            <a:off x="7109907" y="3312041"/>
            <a:ext cx="2593134"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285750" indent="-285750">
              <a:buFont typeface="Arial" panose="020B0604020202020204" pitchFamily="34" charset="0"/>
              <a:buChar char="•"/>
            </a:pPr>
            <a:r>
              <a:rPr lang="fr-CH" altLang="fr-FR" sz="1400" dirty="0">
                <a:latin typeface="Microsoft Sans Serif" panose="020B0604020202020204" pitchFamily="34" charset="0"/>
                <a:ea typeface="Microsoft Sans Serif" panose="020B0604020202020204" pitchFamily="34" charset="0"/>
                <a:cs typeface="Microsoft Sans Serif" panose="020B0604020202020204" pitchFamily="34" charset="0"/>
              </a:rPr>
              <a:t>écouter de la musique</a:t>
            </a:r>
          </a:p>
          <a:p>
            <a:pPr marL="285750" indent="-285750">
              <a:buFont typeface="Arial" panose="020B0604020202020204" pitchFamily="34" charset="0"/>
              <a:buChar char="•"/>
            </a:pPr>
            <a:r>
              <a:rPr lang="fr-CH" altLang="fr-FR" sz="1400" dirty="0">
                <a:latin typeface="Microsoft Sans Serif" panose="020B0604020202020204" pitchFamily="34" charset="0"/>
                <a:ea typeface="Microsoft Sans Serif" panose="020B0604020202020204" pitchFamily="34" charset="0"/>
                <a:cs typeface="Microsoft Sans Serif" panose="020B0604020202020204" pitchFamily="34" charset="0"/>
              </a:rPr>
              <a:t>marcher (sieste)</a:t>
            </a:r>
          </a:p>
          <a:p>
            <a:pPr marL="285750" indent="-285750">
              <a:buFont typeface="Arial" panose="020B0604020202020204" pitchFamily="34" charset="0"/>
              <a:buChar char="•"/>
            </a:pPr>
            <a:r>
              <a:rPr lang="fr-CH" altLang="fr-FR" sz="1400" dirty="0">
                <a:latin typeface="Microsoft Sans Serif" panose="020B0604020202020204" pitchFamily="34" charset="0"/>
                <a:ea typeface="Microsoft Sans Serif" panose="020B0604020202020204" pitchFamily="34" charset="0"/>
                <a:cs typeface="Microsoft Sans Serif" panose="020B0604020202020204" pitchFamily="34" charset="0"/>
              </a:rPr>
              <a:t>la météo </a:t>
            </a:r>
          </a:p>
          <a:p>
            <a:pPr marL="285750" indent="-285750">
              <a:buFont typeface="Arial" panose="020B0604020202020204" pitchFamily="34" charset="0"/>
              <a:buChar char="•"/>
            </a:pPr>
            <a:r>
              <a:rPr lang="fr-CH" altLang="fr-FR" sz="1400" dirty="0">
                <a:latin typeface="Microsoft Sans Serif" panose="020B0604020202020204" pitchFamily="34" charset="0"/>
                <a:ea typeface="Microsoft Sans Serif" panose="020B0604020202020204" pitchFamily="34" charset="0"/>
                <a:cs typeface="Microsoft Sans Serif" panose="020B0604020202020204" pitchFamily="34" charset="0"/>
              </a:rPr>
              <a:t>une bonne bouteille</a:t>
            </a:r>
          </a:p>
          <a:p>
            <a:pPr marL="285750" indent="-285750">
              <a:buFont typeface="Arial" panose="020B0604020202020204" pitchFamily="34" charset="0"/>
              <a:buChar char="•"/>
            </a:pPr>
            <a:r>
              <a:rPr lang="fr-CH" altLang="fr-FR" sz="1400" dirty="0">
                <a:latin typeface="Microsoft Sans Serif" panose="020B0604020202020204" pitchFamily="34" charset="0"/>
                <a:ea typeface="Microsoft Sans Serif" panose="020B0604020202020204" pitchFamily="34" charset="0"/>
                <a:cs typeface="Microsoft Sans Serif" panose="020B0604020202020204" pitchFamily="34" charset="0"/>
              </a:rPr>
              <a:t>des vacances </a:t>
            </a:r>
          </a:p>
          <a:p>
            <a:pPr marL="285750" indent="-285750">
              <a:buFont typeface="Arial" panose="020B0604020202020204" pitchFamily="34" charset="0"/>
              <a:buChar char="•"/>
            </a:pPr>
            <a:r>
              <a:rPr lang="fr-CH" altLang="fr-FR" sz="1400" dirty="0">
                <a:latin typeface="Microsoft Sans Serif" panose="020B0604020202020204" pitchFamily="34" charset="0"/>
                <a:ea typeface="Microsoft Sans Serif" panose="020B0604020202020204" pitchFamily="34" charset="0"/>
                <a:cs typeface="Microsoft Sans Serif" panose="020B0604020202020204" pitchFamily="34" charset="0"/>
              </a:rPr>
              <a:t>pouvoir décider</a:t>
            </a:r>
          </a:p>
          <a:p>
            <a:pPr marL="285750" indent="-285750">
              <a:buFont typeface="Arial" panose="020B0604020202020204" pitchFamily="34" charset="0"/>
              <a:buChar char="•"/>
            </a:pPr>
            <a:r>
              <a:rPr lang="fr-CH" altLang="fr-FR" sz="1400" dirty="0">
                <a:latin typeface="Microsoft Sans Serif" panose="020B0604020202020204" pitchFamily="34" charset="0"/>
                <a:ea typeface="Microsoft Sans Serif" panose="020B0604020202020204" pitchFamily="34" charset="0"/>
                <a:cs typeface="Microsoft Sans Serif" panose="020B0604020202020204" pitchFamily="34" charset="0"/>
              </a:rPr>
              <a:t>une promotion</a:t>
            </a:r>
          </a:p>
          <a:p>
            <a:pPr marL="285750" indent="-285750">
              <a:buFont typeface="Arial" panose="020B0604020202020204" pitchFamily="34" charset="0"/>
              <a:buChar char="•"/>
            </a:pPr>
            <a:r>
              <a:rPr lang="fr-CH" altLang="fr-FR" sz="1400" dirty="0">
                <a:latin typeface="Microsoft Sans Serif" panose="020B0604020202020204" pitchFamily="34" charset="0"/>
                <a:ea typeface="Microsoft Sans Serif" panose="020B0604020202020204" pitchFamily="34" charset="0"/>
                <a:cs typeface="Microsoft Sans Serif" panose="020B0604020202020204" pitchFamily="34" charset="0"/>
              </a:rPr>
              <a:t>les enfants</a:t>
            </a:r>
          </a:p>
          <a:p>
            <a:pPr marL="285750" indent="-285750">
              <a:buFont typeface="Arial" panose="020B0604020202020204" pitchFamily="34" charset="0"/>
              <a:buChar char="•"/>
            </a:pPr>
            <a:r>
              <a:rPr lang="fr-CH" altLang="fr-FR" sz="1200" i="1" dirty="0">
                <a:solidFill>
                  <a:srgbClr val="FF0000"/>
                </a:solidFill>
                <a:latin typeface="Microsoft Sans Serif" panose="020B0604020202020204" pitchFamily="34" charset="0"/>
                <a:ea typeface="Microsoft Sans Serif" panose="020B0604020202020204" pitchFamily="34" charset="0"/>
                <a:cs typeface="Microsoft Sans Serif" panose="020B0604020202020204" pitchFamily="34" charset="0"/>
              </a:rPr>
              <a:t>noël ?</a:t>
            </a:r>
          </a:p>
        </p:txBody>
      </p:sp>
      <p:sp>
        <p:nvSpPr>
          <p:cNvPr id="201733" name="Rectangle 5">
            <a:extLst>
              <a:ext uri="{FF2B5EF4-FFF2-40B4-BE49-F238E27FC236}">
                <a16:creationId xmlns:a16="http://schemas.microsoft.com/office/drawing/2014/main" id="{F3C20AA7-C8C4-4E82-B6F5-50ADC619A453}"/>
              </a:ext>
            </a:extLst>
          </p:cNvPr>
          <p:cNvSpPr>
            <a:spLocks noChangeArrowheads="1"/>
          </p:cNvSpPr>
          <p:nvPr/>
        </p:nvSpPr>
        <p:spPr bwMode="auto">
          <a:xfrm>
            <a:off x="615155" y="752652"/>
            <a:ext cx="4316413"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285750" indent="-285750">
              <a:buFont typeface="Arial" panose="020B0604020202020204" pitchFamily="34" charset="0"/>
              <a:buChar char="•"/>
            </a:pPr>
            <a:r>
              <a:rPr lang="fr-CH" altLang="fr-FR" sz="1400" dirty="0">
                <a:latin typeface="Microsoft Sans Serif" panose="020B0604020202020204" pitchFamily="34" charset="0"/>
                <a:ea typeface="Microsoft Sans Serif" panose="020B0604020202020204" pitchFamily="34" charset="0"/>
                <a:cs typeface="Microsoft Sans Serif" panose="020B0604020202020204" pitchFamily="34" charset="0"/>
              </a:rPr>
              <a:t>un changement de planification tardif</a:t>
            </a:r>
          </a:p>
          <a:p>
            <a:pPr marL="285750" indent="-285750">
              <a:buFont typeface="Arial" panose="020B0604020202020204" pitchFamily="34" charset="0"/>
              <a:buChar char="•"/>
            </a:pPr>
            <a:r>
              <a:rPr lang="fr-CH" altLang="fr-FR" sz="1400" dirty="0">
                <a:latin typeface="Microsoft Sans Serif" panose="020B0604020202020204" pitchFamily="34" charset="0"/>
                <a:ea typeface="Microsoft Sans Serif" panose="020B0604020202020204" pitchFamily="34" charset="0"/>
                <a:cs typeface="Microsoft Sans Serif" panose="020B0604020202020204" pitchFamily="34" charset="0"/>
              </a:rPr>
              <a:t>un collègue agressif</a:t>
            </a:r>
          </a:p>
          <a:p>
            <a:pPr marL="285750" indent="-285750">
              <a:buFont typeface="Arial" panose="020B0604020202020204" pitchFamily="34" charset="0"/>
              <a:buChar char="•"/>
            </a:pPr>
            <a:r>
              <a:rPr lang="fr-CH" altLang="fr-FR" sz="1400" dirty="0">
                <a:latin typeface="Microsoft Sans Serif" panose="020B0604020202020204" pitchFamily="34" charset="0"/>
                <a:ea typeface="Microsoft Sans Serif" panose="020B0604020202020204" pitchFamily="34" charset="0"/>
                <a:cs typeface="Microsoft Sans Serif" panose="020B0604020202020204" pitchFamily="34" charset="0"/>
              </a:rPr>
              <a:t>la météo</a:t>
            </a:r>
          </a:p>
          <a:p>
            <a:pPr marL="285750" indent="-285750">
              <a:buFont typeface="Arial" panose="020B0604020202020204" pitchFamily="34" charset="0"/>
              <a:buChar char="•"/>
            </a:pPr>
            <a:r>
              <a:rPr lang="fr-CH" altLang="fr-FR" sz="1400" dirty="0">
                <a:latin typeface="Microsoft Sans Serif" panose="020B0604020202020204" pitchFamily="34" charset="0"/>
                <a:ea typeface="Microsoft Sans Serif" panose="020B0604020202020204" pitchFamily="34" charset="0"/>
                <a:cs typeface="Microsoft Sans Serif" panose="020B0604020202020204" pitchFamily="34" charset="0"/>
              </a:rPr>
              <a:t>les factures</a:t>
            </a:r>
          </a:p>
          <a:p>
            <a:pPr marL="285750" indent="-285750">
              <a:buFont typeface="Arial" panose="020B0604020202020204" pitchFamily="34" charset="0"/>
              <a:buChar char="•"/>
            </a:pPr>
            <a:r>
              <a:rPr lang="fr-CH" altLang="fr-FR" sz="1400" dirty="0">
                <a:latin typeface="Microsoft Sans Serif" panose="020B0604020202020204" pitchFamily="34" charset="0"/>
                <a:ea typeface="Microsoft Sans Serif" panose="020B0604020202020204" pitchFamily="34" charset="0"/>
                <a:cs typeface="Microsoft Sans Serif" panose="020B0604020202020204" pitchFamily="34" charset="0"/>
              </a:rPr>
              <a:t>la maladie</a:t>
            </a:r>
          </a:p>
          <a:p>
            <a:pPr marL="285750" indent="-285750">
              <a:buFont typeface="Arial" panose="020B0604020202020204" pitchFamily="34" charset="0"/>
              <a:buChar char="•"/>
            </a:pPr>
            <a:r>
              <a:rPr lang="fr-CH" altLang="fr-FR" sz="1400" dirty="0">
                <a:latin typeface="Microsoft Sans Serif" panose="020B0604020202020204" pitchFamily="34" charset="0"/>
                <a:ea typeface="Microsoft Sans Serif" panose="020B0604020202020204" pitchFamily="34" charset="0"/>
                <a:cs typeface="Microsoft Sans Serif" panose="020B0604020202020204" pitchFamily="34" charset="0"/>
              </a:rPr>
              <a:t>le COVID</a:t>
            </a:r>
          </a:p>
          <a:p>
            <a:pPr marL="285750" indent="-285750">
              <a:buFont typeface="Arial" panose="020B0604020202020204" pitchFamily="34" charset="0"/>
              <a:buChar char="•"/>
            </a:pPr>
            <a:r>
              <a:rPr lang="fr-CH" altLang="fr-FR" sz="1400" dirty="0">
                <a:latin typeface="Microsoft Sans Serif" panose="020B0604020202020204" pitchFamily="34" charset="0"/>
                <a:ea typeface="Microsoft Sans Serif" panose="020B0604020202020204" pitchFamily="34" charset="0"/>
                <a:cs typeface="Microsoft Sans Serif" panose="020B0604020202020204" pitchFamily="34" charset="0"/>
              </a:rPr>
              <a:t>les enfants</a:t>
            </a:r>
          </a:p>
          <a:p>
            <a:pPr marL="285750" indent="-285750">
              <a:buFont typeface="Arial" panose="020B0604020202020204" pitchFamily="34" charset="0"/>
              <a:buChar char="•"/>
            </a:pPr>
            <a:r>
              <a:rPr lang="fr-CH" altLang="fr-FR" sz="1200" i="1" dirty="0">
                <a:solidFill>
                  <a:srgbClr val="FF0000"/>
                </a:solidFill>
                <a:latin typeface="Microsoft Sans Serif" panose="020B0604020202020204" pitchFamily="34" charset="0"/>
                <a:ea typeface="Microsoft Sans Serif" panose="020B0604020202020204" pitchFamily="34" charset="0"/>
                <a:cs typeface="Microsoft Sans Serif" panose="020B0604020202020204" pitchFamily="34" charset="0"/>
              </a:rPr>
              <a:t>noël ? </a:t>
            </a:r>
          </a:p>
        </p:txBody>
      </p:sp>
      <p:sp>
        <p:nvSpPr>
          <p:cNvPr id="28679" name="Oval 8">
            <a:extLst>
              <a:ext uri="{FF2B5EF4-FFF2-40B4-BE49-F238E27FC236}">
                <a16:creationId xmlns:a16="http://schemas.microsoft.com/office/drawing/2014/main" id="{279C7908-619A-4CF6-9B2E-E1C0D4F93D38}"/>
              </a:ext>
            </a:extLst>
          </p:cNvPr>
          <p:cNvSpPr>
            <a:spLocks noChangeArrowheads="1"/>
          </p:cNvSpPr>
          <p:nvPr/>
        </p:nvSpPr>
        <p:spPr bwMode="auto">
          <a:xfrm>
            <a:off x="2790825" y="2000250"/>
            <a:ext cx="3514725" cy="3600450"/>
          </a:xfrm>
          <a:prstGeom prst="ellipse">
            <a:avLst/>
          </a:pr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8680" name="Line 10">
            <a:extLst>
              <a:ext uri="{FF2B5EF4-FFF2-40B4-BE49-F238E27FC236}">
                <a16:creationId xmlns:a16="http://schemas.microsoft.com/office/drawing/2014/main" id="{B8FA9AF2-C7E9-4703-B85C-EA98378CFA91}"/>
              </a:ext>
            </a:extLst>
          </p:cNvPr>
          <p:cNvSpPr>
            <a:spLocks noChangeShapeType="1"/>
          </p:cNvSpPr>
          <p:nvPr/>
        </p:nvSpPr>
        <p:spPr bwMode="auto">
          <a:xfrm>
            <a:off x="2425700" y="2073275"/>
            <a:ext cx="695325" cy="628650"/>
          </a:xfrm>
          <a:prstGeom prst="line">
            <a:avLst/>
          </a:prstGeom>
          <a:noFill/>
          <a:ln w="508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H">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01739" name="Oval 11">
            <a:extLst>
              <a:ext uri="{FF2B5EF4-FFF2-40B4-BE49-F238E27FC236}">
                <a16:creationId xmlns:a16="http://schemas.microsoft.com/office/drawing/2014/main" id="{00F7822E-D603-4F4D-81D3-145850E308CC}"/>
              </a:ext>
            </a:extLst>
          </p:cNvPr>
          <p:cNvSpPr>
            <a:spLocks noChangeArrowheads="1"/>
          </p:cNvSpPr>
          <p:nvPr/>
        </p:nvSpPr>
        <p:spPr bwMode="auto">
          <a:xfrm>
            <a:off x="3124200" y="2309813"/>
            <a:ext cx="2847975" cy="2990850"/>
          </a:xfrm>
          <a:prstGeom prst="ellipse">
            <a:avLst/>
          </a:prstGeom>
          <a:noFill/>
          <a:ln w="127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fr-FR" altLang="fr-FR">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01740" name="Line 12">
            <a:extLst>
              <a:ext uri="{FF2B5EF4-FFF2-40B4-BE49-F238E27FC236}">
                <a16:creationId xmlns:a16="http://schemas.microsoft.com/office/drawing/2014/main" id="{7E98BC6E-BBB4-4AB6-97F1-F2465AF79A59}"/>
              </a:ext>
            </a:extLst>
          </p:cNvPr>
          <p:cNvSpPr>
            <a:spLocks noChangeShapeType="1"/>
          </p:cNvSpPr>
          <p:nvPr/>
        </p:nvSpPr>
        <p:spPr bwMode="auto">
          <a:xfrm>
            <a:off x="4583113" y="1998663"/>
            <a:ext cx="0" cy="315912"/>
          </a:xfrm>
          <a:prstGeom prst="line">
            <a:avLst/>
          </a:prstGeom>
          <a:noFill/>
          <a:ln w="9525">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H">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01741" name="Line 13">
            <a:extLst>
              <a:ext uri="{FF2B5EF4-FFF2-40B4-BE49-F238E27FC236}">
                <a16:creationId xmlns:a16="http://schemas.microsoft.com/office/drawing/2014/main" id="{EADE719B-0A62-4A2B-A626-90E7B9C2B5D2}"/>
              </a:ext>
            </a:extLst>
          </p:cNvPr>
          <p:cNvSpPr>
            <a:spLocks noChangeShapeType="1"/>
          </p:cNvSpPr>
          <p:nvPr/>
        </p:nvSpPr>
        <p:spPr bwMode="auto">
          <a:xfrm>
            <a:off x="2346325" y="3127375"/>
            <a:ext cx="44196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H">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useBgFill="1">
        <p:nvSpPr>
          <p:cNvPr id="201742" name="AutoShape 14">
            <a:extLst>
              <a:ext uri="{FF2B5EF4-FFF2-40B4-BE49-F238E27FC236}">
                <a16:creationId xmlns:a16="http://schemas.microsoft.com/office/drawing/2014/main" id="{9ED03467-9D23-4F9C-ADE3-8BAA22D2D96A}"/>
              </a:ext>
            </a:extLst>
          </p:cNvPr>
          <p:cNvSpPr>
            <a:spLocks noChangeArrowheads="1"/>
          </p:cNvSpPr>
          <p:nvPr/>
        </p:nvSpPr>
        <p:spPr bwMode="auto">
          <a:xfrm>
            <a:off x="5894008" y="1228260"/>
            <a:ext cx="3020309" cy="706097"/>
          </a:xfrm>
          <a:prstGeom prst="wedgeEllipseCallout">
            <a:avLst>
              <a:gd name="adj1" fmla="val -92216"/>
              <a:gd name="adj2" fmla="val 82786"/>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ça va aller… </a:t>
            </a:r>
          </a:p>
        </p:txBody>
      </p:sp>
      <p:pic>
        <p:nvPicPr>
          <p:cNvPr id="201743" name="Picture 15" descr="robinet">
            <a:extLst>
              <a:ext uri="{FF2B5EF4-FFF2-40B4-BE49-F238E27FC236}">
                <a16:creationId xmlns:a16="http://schemas.microsoft.com/office/drawing/2014/main" id="{BEDC4431-58E4-466E-8EEE-B4AC2D220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666" t="5434" r="11205" b="17371"/>
          <a:stretch>
            <a:fillRect/>
          </a:stretch>
        </p:blipFill>
        <p:spPr bwMode="auto">
          <a:xfrm rot="2446670">
            <a:off x="5918200" y="4505325"/>
            <a:ext cx="10255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44" name="AutoShape 16">
            <a:extLst>
              <a:ext uri="{FF2B5EF4-FFF2-40B4-BE49-F238E27FC236}">
                <a16:creationId xmlns:a16="http://schemas.microsoft.com/office/drawing/2014/main" id="{C953B19C-0146-495F-97F9-CF60F5918681}"/>
              </a:ext>
            </a:extLst>
          </p:cNvPr>
          <p:cNvSpPr>
            <a:spLocks noChangeArrowheads="1"/>
          </p:cNvSpPr>
          <p:nvPr/>
        </p:nvSpPr>
        <p:spPr bwMode="auto">
          <a:xfrm>
            <a:off x="6430962" y="5891925"/>
            <a:ext cx="3016393" cy="391866"/>
          </a:xfrm>
          <a:prstGeom prst="wedgeRectCallout">
            <a:avLst>
              <a:gd name="adj1" fmla="val -55495"/>
              <a:gd name="adj2" fmla="val -224055"/>
            </a:avLst>
          </a:prstGeom>
          <a:solidFill>
            <a:schemeClr val="accent6">
              <a:lumMod val="40000"/>
              <a:lumOff val="60000"/>
            </a:schemeClr>
          </a:solidFill>
          <a:ln w="3175">
            <a:solidFill>
              <a:schemeClr val="tx1"/>
            </a:solidFill>
            <a:miter lim="800000"/>
            <a:headEnd/>
            <a:tailEnd/>
          </a:ln>
          <a:effec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rPr>
              <a:t>Marge de </a:t>
            </a:r>
            <a:r>
              <a:rPr lang="fr-CH" altLang="fr-FR" dirty="0" err="1">
                <a:latin typeface="Microsoft Sans Serif" panose="020B0604020202020204" pitchFamily="34" charset="0"/>
                <a:ea typeface="Microsoft Sans Serif" panose="020B0604020202020204" pitchFamily="34" charset="0"/>
                <a:cs typeface="Microsoft Sans Serif" panose="020B0604020202020204" pitchFamily="34" charset="0"/>
              </a:rPr>
              <a:t>manoeuvre</a:t>
            </a:r>
            <a:endPar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Explosion : 8 points 1">
            <a:extLst>
              <a:ext uri="{FF2B5EF4-FFF2-40B4-BE49-F238E27FC236}">
                <a16:creationId xmlns:a16="http://schemas.microsoft.com/office/drawing/2014/main" id="{39350453-5B00-4B5D-8440-8E2F87D3D1E1}"/>
              </a:ext>
            </a:extLst>
          </p:cNvPr>
          <p:cNvSpPr/>
          <p:nvPr/>
        </p:nvSpPr>
        <p:spPr>
          <a:xfrm>
            <a:off x="4046477" y="2710949"/>
            <a:ext cx="989073" cy="83285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ZoneTexte 2">
            <a:extLst>
              <a:ext uri="{FF2B5EF4-FFF2-40B4-BE49-F238E27FC236}">
                <a16:creationId xmlns:a16="http://schemas.microsoft.com/office/drawing/2014/main" id="{88A2CB41-35AB-42A2-9DA8-F82F30F13F60}"/>
              </a:ext>
            </a:extLst>
          </p:cNvPr>
          <p:cNvSpPr txBox="1"/>
          <p:nvPr/>
        </p:nvSpPr>
        <p:spPr>
          <a:xfrm>
            <a:off x="708403" y="5890282"/>
            <a:ext cx="4770858" cy="707886"/>
          </a:xfrm>
          <a:prstGeom prst="rect">
            <a:avLst/>
          </a:prstGeom>
          <a:solidFill>
            <a:schemeClr val="accent1">
              <a:lumMod val="40000"/>
              <a:lumOff val="60000"/>
            </a:schemeClr>
          </a:solidFill>
        </p:spPr>
        <p:txBody>
          <a:bodyPr wrap="none" rtlCol="0">
            <a:spAutoFit/>
          </a:bodyPr>
          <a:lstStyle/>
          <a:p>
            <a:r>
              <a:rPr lang="fr-CH" sz="2000" dirty="0">
                <a:latin typeface="Microsoft Sans Serif" panose="020B0604020202020204" pitchFamily="34" charset="0"/>
                <a:ea typeface="Microsoft Sans Serif" panose="020B0604020202020204" pitchFamily="34" charset="0"/>
                <a:cs typeface="Microsoft Sans Serif" panose="020B0604020202020204" pitchFamily="34" charset="0"/>
              </a:rPr>
              <a:t>- Quel est mon niveau de remplissage ? </a:t>
            </a:r>
            <a:br>
              <a:rPr lang="fr-CH" sz="20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fr-CH" sz="2000" dirty="0">
                <a:latin typeface="Microsoft Sans Serif" panose="020B0604020202020204" pitchFamily="34" charset="0"/>
                <a:ea typeface="Microsoft Sans Serif" panose="020B0604020202020204" pitchFamily="34" charset="0"/>
                <a:cs typeface="Microsoft Sans Serif" panose="020B0604020202020204" pitchFamily="34" charset="0"/>
              </a:rPr>
              <a:t>- Qu’est-ce qui me fait du bien ? </a:t>
            </a:r>
          </a:p>
        </p:txBody>
      </p:sp>
      <p:pic>
        <p:nvPicPr>
          <p:cNvPr id="6" name="Image 5">
            <a:extLst>
              <a:ext uri="{FF2B5EF4-FFF2-40B4-BE49-F238E27FC236}">
                <a16:creationId xmlns:a16="http://schemas.microsoft.com/office/drawing/2014/main" id="{DBD804BE-4A4A-40FD-9087-6A280D89CF15}"/>
              </a:ext>
            </a:extLst>
          </p:cNvPr>
          <p:cNvPicPr>
            <a:picLocks noChangeAspect="1"/>
          </p:cNvPicPr>
          <p:nvPr/>
        </p:nvPicPr>
        <p:blipFill rotWithShape="1">
          <a:blip r:embed="rId4"/>
          <a:srcRect t="40768" r="57886" b="40934"/>
          <a:stretch/>
        </p:blipFill>
        <p:spPr>
          <a:xfrm>
            <a:off x="1638798" y="270923"/>
            <a:ext cx="707527" cy="3328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173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17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17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17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17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201739"/>
                                        </p:tgtEl>
                                        <p:attrNameLst>
                                          <p:attrName>style.visibility</p:attrName>
                                        </p:attrNameLst>
                                      </p:cBhvr>
                                      <p:to>
                                        <p:strVal val="visible"/>
                                      </p:to>
                                    </p:set>
                                    <p:animEffect transition="in" filter="diamond(in)">
                                      <p:cBhvr>
                                        <p:cTn id="33" dur="500"/>
                                        <p:tgtEl>
                                          <p:spTgt spid="20173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nodeType="clickEffect">
                                  <p:stCondLst>
                                    <p:cond delay="0"/>
                                  </p:stCondLst>
                                  <p:childTnLst>
                                    <p:set>
                                      <p:cBhvr>
                                        <p:cTn id="37" dur="1" fill="hold">
                                          <p:stCondLst>
                                            <p:cond delay="0"/>
                                          </p:stCondLst>
                                        </p:cTn>
                                        <p:tgtEl>
                                          <p:spTgt spid="201740"/>
                                        </p:tgtEl>
                                        <p:attrNameLst>
                                          <p:attrName>style.visibility</p:attrName>
                                        </p:attrNameLst>
                                      </p:cBhvr>
                                      <p:to>
                                        <p:strVal val="visible"/>
                                      </p:to>
                                    </p:set>
                                    <p:animEffect transition="in" filter="checkerboard(across)">
                                      <p:cBhvr>
                                        <p:cTn id="38" dur="500"/>
                                        <p:tgtEl>
                                          <p:spTgt spid="20174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01742"/>
                                        </p:tgtEl>
                                        <p:attrNameLst>
                                          <p:attrName>style.visibility</p:attrName>
                                        </p:attrNameLst>
                                      </p:cBhvr>
                                      <p:to>
                                        <p:strVal val="visible"/>
                                      </p:to>
                                    </p:set>
                                    <p:animEffect transition="in" filter="blinds(horizontal)">
                                      <p:cBhvr>
                                        <p:cTn id="43" dur="500"/>
                                        <p:tgtEl>
                                          <p:spTgt spid="20174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0174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201730" grpId="0"/>
      <p:bldP spid="201732" grpId="0"/>
      <p:bldP spid="201733" grpId="0"/>
      <p:bldP spid="28680" grpId="0" animBg="1"/>
      <p:bldP spid="201741" grpId="0" animBg="1"/>
      <p:bldP spid="201742" grpId="0" animBg="1"/>
      <p:bldP spid="201744" grpId="0" animBg="1"/>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D6924B77-A6EF-49E4-AAE9-AD6729650E45}"/>
              </a:ext>
            </a:extLst>
          </p:cNvPr>
          <p:cNvSpPr>
            <a:spLocks noChangeArrowheads="1"/>
          </p:cNvSpPr>
          <p:nvPr/>
        </p:nvSpPr>
        <p:spPr bwMode="auto">
          <a:xfrm>
            <a:off x="430984" y="242256"/>
            <a:ext cx="11721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dirty="0">
                <a:latin typeface="Microsoft Sans Serif" panose="020B0604020202020204" pitchFamily="34" charset="0"/>
                <a:ea typeface="Microsoft Sans Serif" panose="020B0604020202020204" pitchFamily="34" charset="0"/>
                <a:cs typeface="Microsoft Sans Serif" panose="020B0604020202020204" pitchFamily="34" charset="0"/>
              </a:rPr>
              <a:t>Personne</a:t>
            </a:r>
          </a:p>
        </p:txBody>
      </p:sp>
      <p:sp>
        <p:nvSpPr>
          <p:cNvPr id="4" name="Rectangle 5">
            <a:extLst>
              <a:ext uri="{FF2B5EF4-FFF2-40B4-BE49-F238E27FC236}">
                <a16:creationId xmlns:a16="http://schemas.microsoft.com/office/drawing/2014/main" id="{2A26ABA3-F210-4BE5-A592-DB48035EE387}"/>
              </a:ext>
            </a:extLst>
          </p:cNvPr>
          <p:cNvSpPr>
            <a:spLocks noChangeArrowheads="1"/>
          </p:cNvSpPr>
          <p:nvPr/>
        </p:nvSpPr>
        <p:spPr bwMode="auto">
          <a:xfrm>
            <a:off x="914176" y="1008337"/>
            <a:ext cx="6145338"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Marge de manœuvre</a:t>
            </a:r>
          </a:p>
          <a:p>
            <a:endParaRPr lang="fr-CH" altLang="fr-FR" sz="2400" i="1" dirty="0">
              <a:solidFill>
                <a:srgbClr val="FF00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085850" lvl="1" indent="-342900">
              <a:buFont typeface="Arial" panose="020B0604020202020204" pitchFamily="34" charset="0"/>
              <a:buChar char="•"/>
            </a:pPr>
            <a: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Professionnelle (+ âge)</a:t>
            </a:r>
            <a:b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085850" lvl="1" indent="-342900">
              <a:buFont typeface="Arial" panose="020B0604020202020204" pitchFamily="34" charset="0"/>
              <a:buChar char="•"/>
            </a:pPr>
            <a: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Financière</a:t>
            </a:r>
            <a:b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085850" lvl="1" indent="-342900">
              <a:buFont typeface="Arial" panose="020B0604020202020204" pitchFamily="34" charset="0"/>
              <a:buChar char="•"/>
            </a:pPr>
            <a: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Sociale</a:t>
            </a:r>
            <a:b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085850" lvl="1" indent="-342900">
              <a:buFont typeface="Arial" panose="020B0604020202020204" pitchFamily="34" charset="0"/>
              <a:buChar char="•"/>
            </a:pPr>
            <a: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Physique</a:t>
            </a:r>
            <a:b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085850" lvl="1" indent="-342900">
              <a:buFont typeface="Arial" panose="020B0604020202020204" pitchFamily="34" charset="0"/>
              <a:buChar char="•"/>
            </a:pPr>
            <a:r>
              <a:rPr lang="fr-CH" alt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Psychique (Suis-je libre ?)</a:t>
            </a:r>
            <a:endParaRPr lang="fr-CH" altLang="fr-FR"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age 4">
            <a:extLst>
              <a:ext uri="{FF2B5EF4-FFF2-40B4-BE49-F238E27FC236}">
                <a16:creationId xmlns:a16="http://schemas.microsoft.com/office/drawing/2014/main" id="{ED6D1774-54EC-4FE4-BCB5-0701A6E5F540}"/>
              </a:ext>
            </a:extLst>
          </p:cNvPr>
          <p:cNvPicPr>
            <a:picLocks noChangeAspect="1"/>
          </p:cNvPicPr>
          <p:nvPr/>
        </p:nvPicPr>
        <p:blipFill>
          <a:blip r:embed="rId2"/>
          <a:stretch>
            <a:fillRect/>
          </a:stretch>
        </p:blipFill>
        <p:spPr>
          <a:xfrm>
            <a:off x="1561513" y="276279"/>
            <a:ext cx="707197" cy="335309"/>
          </a:xfrm>
          <a:prstGeom prst="rect">
            <a:avLst/>
          </a:prstGeom>
        </p:spPr>
      </p:pic>
    </p:spTree>
    <p:extLst>
      <p:ext uri="{BB962C8B-B14F-4D97-AF65-F5344CB8AC3E}">
        <p14:creationId xmlns:p14="http://schemas.microsoft.com/office/powerpoint/2010/main" val="420827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5AFDBFEE-BA9A-4409-9610-CBC9F32F53EC}"/>
              </a:ext>
            </a:extLst>
          </p:cNvPr>
          <p:cNvSpPr>
            <a:spLocks noChangeArrowheads="1"/>
          </p:cNvSpPr>
          <p:nvPr/>
        </p:nvSpPr>
        <p:spPr bwMode="auto">
          <a:xfrm>
            <a:off x="430984" y="242256"/>
            <a:ext cx="11721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dirty="0">
                <a:latin typeface="Microsoft Sans Serif" panose="020B0604020202020204" pitchFamily="34" charset="0"/>
                <a:ea typeface="Microsoft Sans Serif" panose="020B0604020202020204" pitchFamily="34" charset="0"/>
                <a:cs typeface="Microsoft Sans Serif" panose="020B0604020202020204" pitchFamily="34" charset="0"/>
              </a:rPr>
              <a:t>Personne</a:t>
            </a:r>
          </a:p>
        </p:txBody>
      </p:sp>
      <p:sp>
        <p:nvSpPr>
          <p:cNvPr id="7" name="ZoneTexte 6">
            <a:extLst>
              <a:ext uri="{FF2B5EF4-FFF2-40B4-BE49-F238E27FC236}">
                <a16:creationId xmlns:a16="http://schemas.microsoft.com/office/drawing/2014/main" id="{E4F5132C-AA20-4058-A5BE-B8F1C7AEC18A}"/>
              </a:ext>
            </a:extLst>
          </p:cNvPr>
          <p:cNvSpPr txBox="1"/>
          <p:nvPr/>
        </p:nvSpPr>
        <p:spPr>
          <a:xfrm>
            <a:off x="916566" y="1006673"/>
            <a:ext cx="8699801" cy="5170646"/>
          </a:xfrm>
          <a:prstGeom prst="rect">
            <a:avLst/>
          </a:prstGeom>
          <a:noFill/>
        </p:spPr>
        <p:txBody>
          <a:bodyPr wrap="square">
            <a:spAutoFit/>
          </a:bodyPr>
          <a:lstStyle/>
          <a:p>
            <a:pPr>
              <a:defRPr/>
            </a:pPr>
            <a:r>
              <a:rPr lang="fr-CH" sz="2400" dirty="0">
                <a:latin typeface="Microsoft Sans Serif" panose="020B0604020202020204" pitchFamily="34" charset="0"/>
                <a:ea typeface="Microsoft Sans Serif" panose="020B0604020202020204" pitchFamily="34" charset="0"/>
                <a:cs typeface="Microsoft Sans Serif" panose="020B0604020202020204" pitchFamily="34" charset="0"/>
              </a:rPr>
              <a:t>Devoir de fidélité </a:t>
            </a:r>
          </a:p>
          <a:p>
            <a:pPr>
              <a:defRPr/>
            </a:pPr>
            <a:endParaRPr lang="fr-CH"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fr-CH" dirty="0">
                <a:latin typeface="Microsoft Sans Serif" panose="020B0604020202020204" pitchFamily="34" charset="0"/>
                <a:ea typeface="Microsoft Sans Serif" panose="020B0604020202020204" pitchFamily="34" charset="0"/>
                <a:cs typeface="Microsoft Sans Serif" panose="020B0604020202020204" pitchFamily="34" charset="0"/>
              </a:rPr>
              <a:t>Le travailleur exécute avec soin le travail qui lui est confié et sauvegarde fidèlement les intérêts légitimes de l'employeur.</a:t>
            </a:r>
          </a:p>
          <a:p>
            <a:pPr>
              <a:defRPr/>
            </a:pPr>
            <a:endParaRPr lang="fr-CH"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fr-CH"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ATF 127 III 351</a:t>
            </a:r>
          </a:p>
          <a:p>
            <a:pPr>
              <a:defRPr/>
            </a:pPr>
            <a:endParaRPr lang="fr-CH"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lvl="1">
              <a:defRPr/>
            </a:pPr>
            <a:r>
              <a:rPr lang="fr-CH"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«L’employé doit respecter la personnalité de ses collègues»</a:t>
            </a:r>
            <a:br>
              <a:rPr lang="fr-CH"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fr-CH"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 et maintenir un bon climat de travail …)</a:t>
            </a:r>
          </a:p>
          <a:p>
            <a:pPr>
              <a:defRPr/>
            </a:pPr>
            <a:endParaRPr lang="fr-CH"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fr-CH"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ATF 127 III 86</a:t>
            </a:r>
          </a:p>
          <a:p>
            <a:pPr>
              <a:defRPr/>
            </a:pPr>
            <a:endParaRPr lang="fr-CH"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lvl="1">
              <a:defRPr/>
            </a:pPr>
            <a:r>
              <a:rPr lang="fr-CH" dirty="0">
                <a:solidFill>
                  <a:schemeClr val="accent5">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«L’obligation de fidélité vaut de manière accrue pour les cadres»</a:t>
            </a:r>
          </a:p>
          <a:p>
            <a:pPr lvl="1">
              <a:defRPr/>
            </a:pPr>
            <a:endParaRPr lang="fr-CH" i="1" dirty="0">
              <a:solidFill>
                <a:schemeClr val="accent2">
                  <a:lumMod val="75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br>
              <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rPr>
              <a:t>CO Art. 321</a:t>
            </a:r>
            <a:r>
              <a:rPr lang="fr-CH" altLang="fr-FR" i="1" dirty="0">
                <a:latin typeface="Microsoft Sans Serif" panose="020B0604020202020204" pitchFamily="34" charset="0"/>
                <a:ea typeface="Microsoft Sans Serif" panose="020B0604020202020204" pitchFamily="34" charset="0"/>
                <a:cs typeface="Microsoft Sans Serif" panose="020B0604020202020204" pitchFamily="34" charset="0"/>
              </a:rPr>
              <a:t>a</a:t>
            </a:r>
            <a:r>
              <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rPr>
              <a:t> B. </a:t>
            </a:r>
            <a:br>
              <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fr-CH" altLang="fr-FR" dirty="0">
                <a:latin typeface="Microsoft Sans Serif" panose="020B0604020202020204" pitchFamily="34" charset="0"/>
                <a:ea typeface="Microsoft Sans Serif" panose="020B0604020202020204" pitchFamily="34" charset="0"/>
                <a:cs typeface="Microsoft Sans Serif" panose="020B0604020202020204" pitchFamily="34" charset="0"/>
              </a:rPr>
              <a:t>Obligations du travailleur / II. / Diligence et fidélité à observer</a:t>
            </a:r>
            <a:endParaRPr lang="fr-FR" altLang="fr-FR"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1">
              <a:defRPr/>
            </a:pPr>
            <a:endParaRPr lang="fr-CH"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 name="Image 2">
            <a:extLst>
              <a:ext uri="{FF2B5EF4-FFF2-40B4-BE49-F238E27FC236}">
                <a16:creationId xmlns:a16="http://schemas.microsoft.com/office/drawing/2014/main" id="{61F7D401-4E88-4BDA-B71B-C658DB9E3D0F}"/>
              </a:ext>
            </a:extLst>
          </p:cNvPr>
          <p:cNvPicPr>
            <a:picLocks noChangeAspect="1"/>
          </p:cNvPicPr>
          <p:nvPr/>
        </p:nvPicPr>
        <p:blipFill>
          <a:blip r:embed="rId2"/>
          <a:stretch>
            <a:fillRect/>
          </a:stretch>
        </p:blipFill>
        <p:spPr>
          <a:xfrm>
            <a:off x="1603100" y="276279"/>
            <a:ext cx="707197" cy="335309"/>
          </a:xfrm>
          <a:prstGeom prst="rect">
            <a:avLst/>
          </a:prstGeom>
        </p:spPr>
      </p:pic>
    </p:spTree>
    <p:extLst>
      <p:ext uri="{BB962C8B-B14F-4D97-AF65-F5344CB8AC3E}">
        <p14:creationId xmlns:p14="http://schemas.microsoft.com/office/powerpoint/2010/main" val="412591930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1113</Words>
  <Application>Microsoft Office PowerPoint</Application>
  <PresentationFormat>Format A4 (210 x 297 mm)</PresentationFormat>
  <Paragraphs>224</Paragraphs>
  <Slides>25</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Arial</vt:lpstr>
      <vt:lpstr>Calibri</vt:lpstr>
      <vt:lpstr>Calibri Light</vt:lpstr>
      <vt:lpstr>Microsoft Sans Serif</vt:lpstr>
      <vt:lpstr>Times New Roman</vt:lpstr>
      <vt:lpstr>Verdana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Marc Rosset</dc:creator>
  <cp:lastModifiedBy>Marc Rosset</cp:lastModifiedBy>
  <cp:revision>27</cp:revision>
  <dcterms:created xsi:type="dcterms:W3CDTF">2020-08-20T08:44:34Z</dcterms:created>
  <dcterms:modified xsi:type="dcterms:W3CDTF">2020-10-25T22:07:41Z</dcterms:modified>
</cp:coreProperties>
</file>